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Pulipuli Ch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7A26F6E-75EE-4531-BA3E-108E722BB44D}">
  <a:tblStyle styleId="{67A26F6E-75EE-4531-BA3E-108E722BB44D}" styleName="Table_0"/>
  <a:tblStyle styleId="{9249A151-49C3-4CCD-90B1-6C22B67E5756}" styleName="Table_1">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9-04T10:46:59.780">
    <p:pos x="6000" y="0"/>
    <p:text>這一頁圖片改一下</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7-09-04T10:47:23.948">
    <p:pos x="6000" y="0"/>
    <p:text>這一頁圖片改一下</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5" name="Shape 5"/>
          <p:cNvSpPr/>
          <p:nvPr>
            <p:ph idx="3" type="sldImg"/>
          </p:nvPr>
        </p:nvSpPr>
        <p:spPr>
          <a:xfrm>
            <a:off x="1371600" y="1143000"/>
            <a:ext cx="4114800"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Char char="●"/>
              <a:defRPr/>
            </a:lvl1pPr>
            <a:lvl2pPr indent="0" lvl="1" marL="457200" marR="0" rtl="0" algn="l">
              <a:spcBef>
                <a:spcPts val="0"/>
              </a:spcBef>
              <a:buChar char="○"/>
              <a:defRPr/>
            </a:lvl2pPr>
            <a:lvl3pPr indent="0" lvl="2" marL="914400" marR="0" rtl="0" algn="l">
              <a:spcBef>
                <a:spcPts val="0"/>
              </a:spcBef>
              <a:buChar char="■"/>
              <a:defRPr/>
            </a:lvl3pPr>
            <a:lvl4pPr indent="0" lvl="3" marL="1371600" marR="0" rtl="0" algn="l">
              <a:spcBef>
                <a:spcPts val="0"/>
              </a:spcBef>
              <a:buChar char="●"/>
              <a:defRPr/>
            </a:lvl4pPr>
            <a:lvl5pPr indent="0" lvl="4" marL="1828800" marR="0" rtl="0" algn="l">
              <a:spcBef>
                <a:spcPts val="0"/>
              </a:spcBef>
              <a:buChar char="○"/>
              <a:defRPr/>
            </a:lvl5pPr>
            <a:lvl6pPr indent="0" lvl="5" marL="2286000" marR="0" rtl="0" algn="l">
              <a:spcBef>
                <a:spcPts val="0"/>
              </a:spcBef>
              <a:buChar char="■"/>
              <a:defRPr/>
            </a:lvl6pPr>
            <a:lvl7pPr indent="0" lvl="6" marL="2743200" marR="0" rtl="0" algn="l">
              <a:spcBef>
                <a:spcPts val="0"/>
              </a:spcBef>
              <a:buChar char="●"/>
              <a:defRPr/>
            </a:lvl7pPr>
            <a:lvl8pPr indent="0" lvl="7" marL="3200400" marR="0" rtl="0" algn="l">
              <a:spcBef>
                <a:spcPts val="0"/>
              </a:spcBef>
              <a:buChar char="○"/>
              <a:defRPr/>
            </a:lvl8pPr>
            <a:lvl9pPr indent="0" lvl="8" marL="3657600" marR="0" rtl="0" algn="l">
              <a:spcBef>
                <a:spcPts val="0"/>
              </a:spcBef>
              <a:buChar char="■"/>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zh-TW"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ulipulichen.github.io/blogger/posts/2017/03/popup.html?_=&amp;icon=http://blog.codepen.io/wp-content/uploads/2012/06/Button-Fill-Black-Large.png&amp;url=http://codepen.io/pulipuli/full/dvjVmM/" TargetMode="External"/><Relationship Id="rId3" Type="http://schemas.openxmlformats.org/officeDocument/2006/relationships/hyperlink" Target="https://docs.google.com/presentation/d/16uPFesaofCaRgMEyRfhIf_QLQnOW7vaqMHzw_hwiL5c/edit?usp=shar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R3X32HYhg-SbExYaJoDNj0SCanXIormo6MCW67-tjgU/edit?usp=shari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g.bryanbigdata.com/2014/03/rfm.html?m=1" TargetMode="External"/><Relationship Id="rId3" Type="http://schemas.openxmlformats.org/officeDocument/2006/relationships/hyperlink" Target="http://wiki.mbalib.com/zh-tw/RFM%E6%A8%A1%E5%9E%8B" TargetMode="External"/><Relationship Id="rId4" Type="http://schemas.openxmlformats.org/officeDocument/2006/relationships/hyperlink" Target="http://wiki.mbalib.com/zh-tw/DM"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nblogs.com/leoo2sk/archive/2010/09/20/k-means.html" TargetMode="External"/><Relationship Id="rId3" Type="http://schemas.openxmlformats.org/officeDocument/2006/relationships/hyperlink" Target="http://images.cnblogs.com/cnblogs_com/leoo2sk/WindowsLiveWriter/kkKmeansandderivatives_B926/1_3.png"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log.bryanbigdata.com/2014/03/rfm.html?m=1" TargetMode="External"/><Relationship Id="rId3" Type="http://schemas.openxmlformats.org/officeDocument/2006/relationships/hyperlink" Target="http://wiki.mbalib.com/zh-tw/RFM%E6%A8%A1%E5%9E%8B" TargetMode="External"/><Relationship Id="rId4" Type="http://schemas.openxmlformats.org/officeDocument/2006/relationships/hyperlink" Target="http://wiki.mbalib.com/zh-tw/DM" TargetMode="Externa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h3r-3q0SXd59Hd1hb7e-NtRAAluo437nSndx6PiJfKo/edit?usp=sharing" TargetMode="Externa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iki.mbalib.com/zh-tw/D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asanlin888.pixnet.net/blog/post/404851939-%E7%94%A8spss%E4%BE%86%E4%BD%9Crfm%E8%A1%8C%E9%8A%B7%E5%88%86%E6%9E%90(%E4%B8%80)" TargetMode="External"/><Relationship Id="rId3" Type="http://schemas.openxmlformats.org/officeDocument/2006/relationships/hyperlink" Target="https://support.google.com/docs/answer/78413?co=GENIE.Platform%3DDesktop&amp;hl=zh-Han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vernote.com/shard/s4/nl/308055/307d0c41-1c86-4230-907c-18fc92a4d0b4/"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ZfH_29Wv3QW_Y5j2kAVgzvbMJUgMB83MzPNghdxTIHI/edit?usp=shari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GMr8fFVMD8zXBiWuoMSnVnh_Gc2PM1cPwggEUfPGMao/edit?usp=sharin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GeW5yPbRidUjQg_c1MBLlpq2z0gN8o9s57ySmwiSfEs/edit#slide=id.g1d3dea98f9_0_1"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lipulichen.github.io/jieba-js/weka/simple-kmeans"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zh-TW" u="sng">
                <a:solidFill>
                  <a:schemeClr val="hlink"/>
                </a:solidFill>
                <a:hlinkClick r:id="rId2"/>
              </a:rPr>
              <a:t>http://pulipulichen.github.io/blogger/posts/2017/03/popup.html?_=&amp;icon=http://blog.codepen.io/wp-content/uploads/2012/06/Button-Fill-Black-Large.png&amp;url=http://codepen.io/pulipuli/full/dvjVmM/</a:t>
            </a:r>
            <a:r>
              <a:rPr lang="zh-TW">
                <a:solidFill>
                  <a:schemeClr val="dk1"/>
                </a:solidFill>
              </a:rPr>
              <a:t>  </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u="sng">
                <a:solidFill>
                  <a:schemeClr val="hlink"/>
                </a:solidFill>
                <a:hlinkClick r:id="rId3"/>
              </a:rPr>
              <a:t>https://docs.google.com/presentation/d/16uPFesaofCaRgMEyRfhIf_QLQnOW7vaqMHzw_hwiL5c/edit?usp=sharing</a:t>
            </a:r>
            <a:r>
              <a:rPr lang="zh-TW"/>
              <a:t> </a:t>
            </a:r>
          </a:p>
          <a:p>
            <a:pPr lvl="0">
              <a:spcBef>
                <a:spcPts val="0"/>
              </a:spcBef>
              <a:buClr>
                <a:schemeClr val="dk1"/>
              </a:buClr>
              <a:buSzPct val="78571"/>
              <a:buFont typeface="Arial"/>
              <a:buNone/>
            </a:pPr>
            <a:r>
              <a:rPr lang="zh-TW"/>
              <a:t>---------------------</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t>「</a:t>
            </a:r>
            <a:r>
              <a:rPr lang="zh-TW">
                <a:solidFill>
                  <a:schemeClr val="dk1"/>
                </a:solidFill>
              </a:rPr>
              <a:t>W05 資訊的中心與離度</a:t>
            </a:r>
            <a:r>
              <a:rPr lang="zh-TW"/>
              <a:t>」課程問題發問區</a:t>
            </a:r>
          </a:p>
          <a:p>
            <a:pPr lvl="0">
              <a:spcBef>
                <a:spcPts val="0"/>
              </a:spcBef>
              <a:buClr>
                <a:schemeClr val="dk1"/>
              </a:buClr>
              <a:buSzPct val="78571"/>
              <a:buFont typeface="Arial"/>
              <a:buNone/>
            </a:pPr>
            <a:r>
              <a:rPr lang="zh-TW"/>
              <a:t>如果同學對於本週上課內容有所問題，歡迎在此發問。</a:t>
            </a:r>
          </a:p>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課程講義「W05 </a:t>
            </a:r>
            <a:r>
              <a:rPr lang="zh-TW">
                <a:solidFill>
                  <a:schemeClr val="dk1"/>
                </a:solidFill>
              </a:rPr>
              <a:t>資訊的中心與離度</a:t>
            </a:r>
            <a:r>
              <a:rPr lang="zh-TW"/>
              <a:t>」已上線</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各位同學午安，</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「巨量資料探勘與統計應用」本週課程「W05 </a:t>
            </a:r>
            <a:r>
              <a:rPr lang="zh-TW">
                <a:solidFill>
                  <a:schemeClr val="dk1"/>
                </a:solidFill>
              </a:rPr>
              <a:t>資訊的中心與離度</a:t>
            </a:r>
            <a:r>
              <a:rPr lang="zh-TW"/>
              <a:t>」教材上線囉。</a:t>
            </a:r>
          </a:p>
          <a:p>
            <a:pPr lvl="0">
              <a:spcBef>
                <a:spcPts val="0"/>
              </a:spcBef>
              <a:buClr>
                <a:schemeClr val="dk1"/>
              </a:buClr>
              <a:buSzPct val="78571"/>
              <a:buFont typeface="Arial"/>
              <a:buNone/>
            </a:pPr>
            <a:r>
              <a:rPr lang="zh-TW"/>
              <a:t>- iCAN課程網站：http://l.pulipuli.info/fju/105</a:t>
            </a:r>
          </a:p>
          <a:p>
            <a:pPr lvl="0">
              <a:spcBef>
                <a:spcPts val="0"/>
              </a:spcBef>
              <a:buClr>
                <a:schemeClr val="dk1"/>
              </a:buClr>
              <a:buSzPct val="78571"/>
              <a:buFont typeface="Arial"/>
              <a:buNone/>
            </a:pPr>
            <a:r>
              <a:rPr lang="zh-TW"/>
              <a:t>- 「W05 </a:t>
            </a:r>
            <a:r>
              <a:rPr lang="zh-TW">
                <a:solidFill>
                  <a:schemeClr val="dk1"/>
                </a:solidFill>
              </a:rPr>
              <a:t>資訊的中心與離度</a:t>
            </a:r>
            <a:r>
              <a:rPr lang="zh-TW"/>
              <a:t>」課程講義：https://goo.gl/8O4D76 </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本課程的授課地點與時間如下：</a:t>
            </a:r>
          </a:p>
          <a:p>
            <a:pPr lvl="0">
              <a:spcBef>
                <a:spcPts val="0"/>
              </a:spcBef>
              <a:buClr>
                <a:schemeClr val="dk1"/>
              </a:buClr>
              <a:buSzPct val="78571"/>
              <a:buFont typeface="Arial"/>
              <a:buNone/>
            </a:pPr>
            <a:r>
              <a:rPr lang="zh-TW"/>
              <a:t>- 授課時間：每週二 E1~E2 (18:40~20:30)</a:t>
            </a:r>
          </a:p>
          <a:p>
            <a:pPr lvl="0">
              <a:spcBef>
                <a:spcPts val="0"/>
              </a:spcBef>
              <a:buClr>
                <a:schemeClr val="dk1"/>
              </a:buClr>
              <a:buSzPct val="78571"/>
              <a:buFont typeface="Arial"/>
              <a:buNone/>
            </a:pPr>
            <a:r>
              <a:rPr lang="zh-TW"/>
              <a:t>- 授課教室：文開樓4樓電腦教室 LE404B</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晚上見！</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t/>
            </a:r>
            <a:endParaRPr/>
          </a:p>
        </p:txBody>
      </p:sp>
      <p:sp>
        <p:nvSpPr>
          <p:cNvPr id="157" name="Shape 15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68" name="Shape 26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Shape 15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564" name="Shape 156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565" name="Shape 156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Shape 157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580" name="Shape 158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581" name="Shape 158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Shape 159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593" name="Shape 159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best K - Calinski-Harabasz.PDF</a:t>
            </a:r>
          </a:p>
          <a:p>
            <a:pPr lvl="0">
              <a:spcBef>
                <a:spcPts val="0"/>
              </a:spcBef>
              <a:buNone/>
            </a:pPr>
            <a:r>
              <a:t/>
            </a:r>
            <a:endParaRPr/>
          </a:p>
          <a:p>
            <a:pPr lvl="0">
              <a:spcBef>
                <a:spcPts val="0"/>
              </a:spcBef>
              <a:buClr>
                <a:schemeClr val="dk1"/>
              </a:buClr>
              <a:buSzPct val="78571"/>
              <a:buFont typeface="Arial"/>
              <a:buNone/>
            </a:pPr>
            <a:r>
              <a:rPr lang="zh-TW"/>
              <a:t>Calinski-Harabasz</a:t>
            </a:r>
          </a:p>
          <a:p>
            <a:pPr lvl="0">
              <a:spcBef>
                <a:spcPts val="0"/>
              </a:spcBef>
              <a:buClr>
                <a:schemeClr val="dk1"/>
              </a:buClr>
              <a:buSzPct val="78571"/>
              <a:buFont typeface="Arial"/>
              <a:buNone/>
            </a:pPr>
            <a:r>
              <a:rPr lang="zh-TW"/>
              <a:t>The cluster index of Calinski and Harabasz [2] is calculated using the following equation:</a:t>
            </a:r>
          </a:p>
          <a:p>
            <a:pPr lvl="0">
              <a:spcBef>
                <a:spcPts val="0"/>
              </a:spcBef>
              <a:buClr>
                <a:schemeClr val="dk1"/>
              </a:buClr>
              <a:buSzPct val="78571"/>
              <a:buFont typeface="Arial"/>
              <a:buNone/>
            </a:pPr>
            <a:r>
              <a:rPr lang="zh-TW"/>
              <a:t>C H (K ) = [trace BK − 1]</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[trace WN − K ] for K ∈ N (8)</a:t>
            </a:r>
          </a:p>
          <a:p>
            <a:pPr lvl="0">
              <a:spcBef>
                <a:spcPts val="0"/>
              </a:spcBef>
              <a:buClr>
                <a:schemeClr val="dk1"/>
              </a:buClr>
              <a:buSzPct val="78571"/>
              <a:buFont typeface="Arial"/>
              <a:buNone/>
            </a:pPr>
            <a:r>
              <a:rPr lang="zh-TW"/>
              <a:t>where B denotes the error sum of squares between diﬀerent clusters (inter-cluster)</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trace B =</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K</a:t>
            </a:r>
          </a:p>
          <a:p>
            <a:pPr lvl="0">
              <a:spcBef>
                <a:spcPts val="0"/>
              </a:spcBef>
              <a:buClr>
                <a:schemeClr val="dk1"/>
              </a:buClr>
              <a:buSzPct val="78571"/>
              <a:buFont typeface="Arial"/>
              <a:buNone/>
            </a:pPr>
            <a:r>
              <a:rPr lang="zh-TW"/>
              <a:t>X</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k=1</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|Ck| k C k − x k2 (9)</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and W the squared diﬀerences of all objects in a cluster from their respective cluster center</a:t>
            </a:r>
          </a:p>
          <a:p>
            <a:pPr lvl="0">
              <a:spcBef>
                <a:spcPts val="0"/>
              </a:spcBef>
              <a:buClr>
                <a:schemeClr val="dk1"/>
              </a:buClr>
              <a:buSzPct val="78571"/>
              <a:buFont typeface="Arial"/>
              <a:buNone/>
            </a:pPr>
            <a:r>
              <a:rPr lang="zh-TW"/>
              <a:t>(intra-cluster)</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trace W =</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K</a:t>
            </a:r>
          </a:p>
          <a:p>
            <a:pPr lvl="0">
              <a:spcBef>
                <a:spcPts val="0"/>
              </a:spcBef>
              <a:buClr>
                <a:schemeClr val="dk1"/>
              </a:buClr>
              <a:buSzPct val="78571"/>
              <a:buFont typeface="Arial"/>
              <a:buNone/>
            </a:pPr>
            <a:r>
              <a:rPr lang="zh-TW"/>
              <a:t>X</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k=1</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N</a:t>
            </a:r>
          </a:p>
          <a:p>
            <a:pPr lvl="0">
              <a:spcBef>
                <a:spcPts val="0"/>
              </a:spcBef>
              <a:buClr>
                <a:schemeClr val="dk1"/>
              </a:buClr>
              <a:buSzPct val="78571"/>
              <a:buFont typeface="Arial"/>
              <a:buNone/>
            </a:pPr>
            <a:r>
              <a:rPr lang="zh-TW"/>
              <a:t>X</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i=1</a:t>
            </a:r>
          </a:p>
          <a:p>
            <a:pPr lvl="0">
              <a:spcBef>
                <a:spcPts val="0"/>
              </a:spcBef>
              <a:buClr>
                <a:schemeClr val="dk1"/>
              </a:buClr>
              <a:buSzPct val="78571"/>
              <a:buFont typeface="Arial"/>
              <a:buNone/>
            </a:pPr>
            <a:r>
              <a:t/>
            </a:r>
            <a:endParaRPr/>
          </a:p>
          <a:p>
            <a:pPr lvl="0">
              <a:spcBef>
                <a:spcPts val="0"/>
              </a:spcBef>
              <a:buClr>
                <a:schemeClr val="dk1"/>
              </a:buClr>
              <a:buSzPct val="78571"/>
              <a:buFont typeface="Arial"/>
              <a:buNone/>
            </a:pPr>
            <a:r>
              <a:rPr lang="zh-TW"/>
              <a:t>wk,i k xi − Ck k2 (10)</a:t>
            </a:r>
          </a:p>
          <a:p>
            <a:pPr lvl="0">
              <a:spcBef>
                <a:spcPts val="0"/>
              </a:spcBef>
              <a:buClr>
                <a:schemeClr val="dk1"/>
              </a:buClr>
              <a:buSzPct val="78571"/>
              <a:buFont typeface="Arial"/>
              <a:buNone/>
            </a:pPr>
            <a:r>
              <a:rPr lang="zh-TW"/>
              <a:t>Calculated for each possible cluster solution the maximal achieved index value indicates the</a:t>
            </a:r>
          </a:p>
          <a:p>
            <a:pPr lvl="0">
              <a:spcBef>
                <a:spcPts val="0"/>
              </a:spcBef>
              <a:buClr>
                <a:schemeClr val="dk1"/>
              </a:buClr>
              <a:buSzPct val="78571"/>
              <a:buFont typeface="Arial"/>
              <a:buNone/>
            </a:pPr>
            <a:r>
              <a:rPr lang="zh-TW"/>
              <a:t>best clustering of the data. The important characteristic of the index is the fact that on the</a:t>
            </a:r>
          </a:p>
          <a:p>
            <a:pPr lvl="0">
              <a:spcBef>
                <a:spcPts val="0"/>
              </a:spcBef>
              <a:buClr>
                <a:schemeClr val="dk1"/>
              </a:buClr>
              <a:buSzPct val="78571"/>
              <a:buFont typeface="Arial"/>
              <a:buNone/>
            </a:pPr>
            <a:r>
              <a:rPr lang="zh-TW"/>
              <a:t>one hand trace W will start at a comparably large value. With increasing number of clusters</a:t>
            </a:r>
          </a:p>
          <a:p>
            <a:pPr lvl="0">
              <a:spcBef>
                <a:spcPts val="0"/>
              </a:spcBef>
              <a:buClr>
                <a:schemeClr val="dk1"/>
              </a:buClr>
              <a:buSzPct val="78571"/>
              <a:buFont typeface="Arial"/>
              <a:buNone/>
            </a:pPr>
            <a:r>
              <a:rPr lang="zh-TW"/>
              <a:t>K , approaching the optimal clustering solution in K ∗ groups, the value should signiﬁcantly</a:t>
            </a:r>
          </a:p>
          <a:p>
            <a:pPr lvl="0">
              <a:spcBef>
                <a:spcPts val="0"/>
              </a:spcBef>
              <a:buClr>
                <a:schemeClr val="dk1"/>
              </a:buClr>
              <a:buSzPct val="78571"/>
              <a:buFont typeface="Arial"/>
              <a:buNone/>
            </a:pPr>
            <a:r>
              <a:rPr lang="zh-TW"/>
              <a:t>decrease due to an increasing compactness of each cluster. As soon as the optimal solution</a:t>
            </a:r>
          </a:p>
          <a:p>
            <a:pPr lvl="0">
              <a:spcBef>
                <a:spcPts val="0"/>
              </a:spcBef>
              <a:buClr>
                <a:schemeClr val="dk1"/>
              </a:buClr>
              <a:buSzPct val="78571"/>
              <a:buFont typeface="Arial"/>
              <a:buNone/>
            </a:pPr>
            <a:r>
              <a:rPr lang="zh-TW"/>
              <a:t>is exceeded an increase in compactness and thereby a decrease in value might still occur; this</a:t>
            </a:r>
          </a:p>
          <a:p>
            <a:pPr lvl="0">
              <a:spcBef>
                <a:spcPts val="0"/>
              </a:spcBef>
              <a:buClr>
                <a:schemeClr val="dk1"/>
              </a:buClr>
              <a:buSzPct val="78571"/>
              <a:buFont typeface="Arial"/>
              <a:buNone/>
            </a:pPr>
            <a:r>
              <a:rPr lang="zh-TW"/>
              <a:t>decrease, however, should be notably smaller. On the other hand, trace T should behave in</a:t>
            </a:r>
          </a:p>
          <a:p>
            <a:pPr lvl="0">
              <a:spcBef>
                <a:spcPts val="0"/>
              </a:spcBef>
              <a:buClr>
                <a:schemeClr val="dk1"/>
              </a:buClr>
              <a:buSzPct val="78571"/>
              <a:buFont typeface="Arial"/>
              <a:buNone/>
            </a:pPr>
            <a:r>
              <a:rPr lang="zh-TW"/>
              <a:t>the opposite direction, getting higher as the number of clusters K increases, but should also</a:t>
            </a:r>
          </a:p>
          <a:p>
            <a:pPr lvl="0">
              <a:spcBef>
                <a:spcPts val="0"/>
              </a:spcBef>
              <a:buClr>
                <a:schemeClr val="dk1"/>
              </a:buClr>
              <a:buSzPct val="78571"/>
              <a:buFont typeface="Arial"/>
              <a:buNone/>
            </a:pPr>
            <a:r>
              <a:rPr lang="zh-TW"/>
              <a:t>reveal a kind of softening in its rise if K gets larger than K ∗.</a:t>
            </a:r>
          </a:p>
          <a:p>
            <a:pPr lvl="0">
              <a:spcBef>
                <a:spcPts val="0"/>
              </a:spcBef>
              <a:buNone/>
            </a:pPr>
            <a:r>
              <a:t/>
            </a:r>
            <a:endParaRPr/>
          </a:p>
        </p:txBody>
      </p:sp>
      <p:sp>
        <p:nvSpPr>
          <p:cNvPr id="1594" name="Shape 159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Shape 160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10" name="Shape 161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rPr lang="zh-TW"/>
              <a:t>best K - Calinski-Harabasz.PDF</a:t>
            </a:r>
          </a:p>
          <a:p>
            <a:pPr lvl="0" rtl="0">
              <a:spcBef>
                <a:spcPts val="0"/>
              </a:spcBef>
              <a:buNone/>
            </a:pPr>
            <a:r>
              <a:t/>
            </a:r>
            <a:endParaRPr/>
          </a:p>
          <a:p>
            <a:pPr lvl="0" rtl="0">
              <a:spcBef>
                <a:spcPts val="0"/>
              </a:spcBef>
              <a:buNone/>
            </a:pPr>
            <a:r>
              <a:rPr lang="zh-TW"/>
              <a:t>Calinski-Harabasz</a:t>
            </a:r>
          </a:p>
          <a:p>
            <a:pPr lvl="0" rtl="0">
              <a:spcBef>
                <a:spcPts val="0"/>
              </a:spcBef>
              <a:buNone/>
            </a:pPr>
            <a:r>
              <a:rPr lang="zh-TW"/>
              <a:t>The cluster index of Calinski and Harabasz [2] is calculated using the following equation:</a:t>
            </a:r>
          </a:p>
          <a:p>
            <a:pPr lvl="0" rtl="0">
              <a:spcBef>
                <a:spcPts val="0"/>
              </a:spcBef>
              <a:buNone/>
            </a:pPr>
            <a:r>
              <a:rPr lang="zh-TW"/>
              <a:t>C H (K ) = [trace BK − 1]</a:t>
            </a:r>
          </a:p>
          <a:p>
            <a:pPr lvl="0" rtl="0">
              <a:spcBef>
                <a:spcPts val="0"/>
              </a:spcBef>
              <a:buNone/>
            </a:pPr>
            <a:r>
              <a:t/>
            </a:r>
            <a:endParaRPr/>
          </a:p>
          <a:p>
            <a:pPr lvl="0" rtl="0">
              <a:spcBef>
                <a:spcPts val="0"/>
              </a:spcBef>
              <a:buNone/>
            </a:pPr>
            <a:r>
              <a:rPr lang="zh-TW"/>
              <a:t>[trace WN − K ] for K ∈ N (8)</a:t>
            </a:r>
          </a:p>
          <a:p>
            <a:pPr lvl="0" rtl="0">
              <a:spcBef>
                <a:spcPts val="0"/>
              </a:spcBef>
              <a:buNone/>
            </a:pPr>
            <a:r>
              <a:rPr lang="zh-TW"/>
              <a:t>where B denotes the error sum of squares between diﬀerent clusters (inter-cluster)</a:t>
            </a:r>
          </a:p>
          <a:p>
            <a:pPr lvl="0" rtl="0">
              <a:spcBef>
                <a:spcPts val="0"/>
              </a:spcBef>
              <a:buNone/>
            </a:pPr>
            <a:r>
              <a:t/>
            </a:r>
            <a:endParaRPr/>
          </a:p>
          <a:p>
            <a:pPr lvl="0" rtl="0">
              <a:spcBef>
                <a:spcPts val="0"/>
              </a:spcBef>
              <a:buNone/>
            </a:pPr>
            <a:r>
              <a:rPr lang="zh-TW"/>
              <a:t>trace B =</a:t>
            </a:r>
          </a:p>
          <a:p>
            <a:pPr lvl="0" rtl="0">
              <a:spcBef>
                <a:spcPts val="0"/>
              </a:spcBef>
              <a:buNone/>
            </a:pPr>
            <a:r>
              <a:t/>
            </a:r>
            <a:endParaRPr/>
          </a:p>
          <a:p>
            <a:pPr lvl="0" rtl="0">
              <a:spcBef>
                <a:spcPts val="0"/>
              </a:spcBef>
              <a:buNone/>
            </a:pPr>
            <a:r>
              <a:rPr lang="zh-TW"/>
              <a:t>K</a:t>
            </a:r>
          </a:p>
          <a:p>
            <a:pPr lvl="0" rtl="0">
              <a:spcBef>
                <a:spcPts val="0"/>
              </a:spcBef>
              <a:buNone/>
            </a:pPr>
            <a:r>
              <a:rPr lang="zh-TW"/>
              <a:t>X</a:t>
            </a:r>
          </a:p>
          <a:p>
            <a:pPr lvl="0" rtl="0">
              <a:spcBef>
                <a:spcPts val="0"/>
              </a:spcBef>
              <a:buNone/>
            </a:pPr>
            <a:r>
              <a:t/>
            </a:r>
            <a:endParaRPr/>
          </a:p>
          <a:p>
            <a:pPr lvl="0" rtl="0">
              <a:spcBef>
                <a:spcPts val="0"/>
              </a:spcBef>
              <a:buNone/>
            </a:pPr>
            <a:r>
              <a:rPr lang="zh-TW"/>
              <a:t>k=1</a:t>
            </a:r>
          </a:p>
          <a:p>
            <a:pPr lvl="0" rtl="0">
              <a:spcBef>
                <a:spcPts val="0"/>
              </a:spcBef>
              <a:buNone/>
            </a:pPr>
            <a:r>
              <a:t/>
            </a:r>
            <a:endParaRPr/>
          </a:p>
          <a:p>
            <a:pPr lvl="0" rtl="0">
              <a:spcBef>
                <a:spcPts val="0"/>
              </a:spcBef>
              <a:buNone/>
            </a:pPr>
            <a:r>
              <a:rPr lang="zh-TW"/>
              <a:t>|Ck| k C k − x k2 (9)</a:t>
            </a:r>
          </a:p>
          <a:p>
            <a:pPr lvl="0" rtl="0">
              <a:spcBef>
                <a:spcPts val="0"/>
              </a:spcBef>
              <a:buNone/>
            </a:pPr>
            <a:r>
              <a:t/>
            </a:r>
            <a:endParaRPr/>
          </a:p>
          <a:p>
            <a:pPr lvl="0" rtl="0">
              <a:spcBef>
                <a:spcPts val="0"/>
              </a:spcBef>
              <a:buNone/>
            </a:pPr>
            <a:r>
              <a:rPr lang="zh-TW"/>
              <a:t>and W the squared diﬀerences of all objects in a cluster from their respective cluster center</a:t>
            </a:r>
          </a:p>
          <a:p>
            <a:pPr lvl="0" rtl="0">
              <a:spcBef>
                <a:spcPts val="0"/>
              </a:spcBef>
              <a:buNone/>
            </a:pPr>
            <a:r>
              <a:rPr lang="zh-TW"/>
              <a:t>(intra-cluster)</a:t>
            </a:r>
          </a:p>
          <a:p>
            <a:pPr lvl="0" rtl="0">
              <a:spcBef>
                <a:spcPts val="0"/>
              </a:spcBef>
              <a:buNone/>
            </a:pPr>
            <a:r>
              <a:t/>
            </a:r>
            <a:endParaRPr/>
          </a:p>
          <a:p>
            <a:pPr lvl="0" rtl="0">
              <a:spcBef>
                <a:spcPts val="0"/>
              </a:spcBef>
              <a:buNone/>
            </a:pPr>
            <a:r>
              <a:rPr lang="zh-TW"/>
              <a:t>trace W =</a:t>
            </a:r>
          </a:p>
          <a:p>
            <a:pPr lvl="0" rtl="0">
              <a:spcBef>
                <a:spcPts val="0"/>
              </a:spcBef>
              <a:buNone/>
            </a:pPr>
            <a:r>
              <a:t/>
            </a:r>
            <a:endParaRPr/>
          </a:p>
          <a:p>
            <a:pPr lvl="0" rtl="0">
              <a:spcBef>
                <a:spcPts val="0"/>
              </a:spcBef>
              <a:buNone/>
            </a:pPr>
            <a:r>
              <a:rPr lang="zh-TW"/>
              <a:t>K</a:t>
            </a:r>
          </a:p>
          <a:p>
            <a:pPr lvl="0" rtl="0">
              <a:spcBef>
                <a:spcPts val="0"/>
              </a:spcBef>
              <a:buNone/>
            </a:pPr>
            <a:r>
              <a:rPr lang="zh-TW"/>
              <a:t>X</a:t>
            </a:r>
          </a:p>
          <a:p>
            <a:pPr lvl="0" rtl="0">
              <a:spcBef>
                <a:spcPts val="0"/>
              </a:spcBef>
              <a:buNone/>
            </a:pPr>
            <a:r>
              <a:t/>
            </a:r>
            <a:endParaRPr/>
          </a:p>
          <a:p>
            <a:pPr lvl="0" rtl="0">
              <a:spcBef>
                <a:spcPts val="0"/>
              </a:spcBef>
              <a:buNone/>
            </a:pPr>
            <a:r>
              <a:rPr lang="zh-TW"/>
              <a:t>k=1</a:t>
            </a:r>
          </a:p>
          <a:p>
            <a:pPr lvl="0" rtl="0">
              <a:spcBef>
                <a:spcPts val="0"/>
              </a:spcBef>
              <a:buNone/>
            </a:pPr>
            <a:r>
              <a:t/>
            </a:r>
            <a:endParaRPr/>
          </a:p>
          <a:p>
            <a:pPr lvl="0" rtl="0">
              <a:spcBef>
                <a:spcPts val="0"/>
              </a:spcBef>
              <a:buNone/>
            </a:pPr>
            <a:r>
              <a:rPr lang="zh-TW"/>
              <a:t>N</a:t>
            </a:r>
          </a:p>
          <a:p>
            <a:pPr lvl="0" rtl="0">
              <a:spcBef>
                <a:spcPts val="0"/>
              </a:spcBef>
              <a:buNone/>
            </a:pPr>
            <a:r>
              <a:rPr lang="zh-TW"/>
              <a:t>X</a:t>
            </a:r>
          </a:p>
          <a:p>
            <a:pPr lvl="0" rtl="0">
              <a:spcBef>
                <a:spcPts val="0"/>
              </a:spcBef>
              <a:buNone/>
            </a:pPr>
            <a:r>
              <a:t/>
            </a:r>
            <a:endParaRPr/>
          </a:p>
          <a:p>
            <a:pPr lvl="0" rtl="0">
              <a:spcBef>
                <a:spcPts val="0"/>
              </a:spcBef>
              <a:buNone/>
            </a:pPr>
            <a:r>
              <a:rPr lang="zh-TW"/>
              <a:t>i=1</a:t>
            </a:r>
          </a:p>
          <a:p>
            <a:pPr lvl="0" rtl="0">
              <a:spcBef>
                <a:spcPts val="0"/>
              </a:spcBef>
              <a:buNone/>
            </a:pPr>
            <a:r>
              <a:t/>
            </a:r>
            <a:endParaRPr/>
          </a:p>
          <a:p>
            <a:pPr lvl="0" rtl="0">
              <a:spcBef>
                <a:spcPts val="0"/>
              </a:spcBef>
              <a:buNone/>
            </a:pPr>
            <a:r>
              <a:rPr lang="zh-TW"/>
              <a:t>wk,i k xi − Ck k2 (10)</a:t>
            </a:r>
          </a:p>
          <a:p>
            <a:pPr lvl="0" rtl="0">
              <a:spcBef>
                <a:spcPts val="0"/>
              </a:spcBef>
              <a:buNone/>
            </a:pPr>
            <a:r>
              <a:rPr lang="zh-TW"/>
              <a:t>Calculated for each possible cluster solution the maximal achieved index value indicates the</a:t>
            </a:r>
          </a:p>
          <a:p>
            <a:pPr lvl="0" rtl="0">
              <a:spcBef>
                <a:spcPts val="0"/>
              </a:spcBef>
              <a:buNone/>
            </a:pPr>
            <a:r>
              <a:rPr lang="zh-TW"/>
              <a:t>best clustering of the data. The important characteristic of the index is the fact that on the</a:t>
            </a:r>
          </a:p>
          <a:p>
            <a:pPr lvl="0" rtl="0">
              <a:spcBef>
                <a:spcPts val="0"/>
              </a:spcBef>
              <a:buNone/>
            </a:pPr>
            <a:r>
              <a:rPr lang="zh-TW"/>
              <a:t>one hand trace W will start at a comparably large value. With increasing number of clusters</a:t>
            </a:r>
          </a:p>
          <a:p>
            <a:pPr lvl="0" rtl="0">
              <a:spcBef>
                <a:spcPts val="0"/>
              </a:spcBef>
              <a:buNone/>
            </a:pPr>
            <a:r>
              <a:rPr lang="zh-TW"/>
              <a:t>K , approaching the optimal clustering solution in K ∗ groups, the value should signiﬁcantly</a:t>
            </a:r>
          </a:p>
          <a:p>
            <a:pPr lvl="0" rtl="0">
              <a:spcBef>
                <a:spcPts val="0"/>
              </a:spcBef>
              <a:buNone/>
            </a:pPr>
            <a:r>
              <a:rPr lang="zh-TW"/>
              <a:t>decrease due to an increasing compactness of each cluster. As soon as the optimal solution</a:t>
            </a:r>
          </a:p>
          <a:p>
            <a:pPr lvl="0" rtl="0">
              <a:spcBef>
                <a:spcPts val="0"/>
              </a:spcBef>
              <a:buNone/>
            </a:pPr>
            <a:r>
              <a:rPr lang="zh-TW"/>
              <a:t>is exceeded an increase in compactness and thereby a decrease in value might still occur; this</a:t>
            </a:r>
          </a:p>
          <a:p>
            <a:pPr lvl="0" rtl="0">
              <a:spcBef>
                <a:spcPts val="0"/>
              </a:spcBef>
              <a:buNone/>
            </a:pPr>
            <a:r>
              <a:rPr lang="zh-TW"/>
              <a:t>decrease, however, should be notably smaller. On the other hand, trace T should behave in</a:t>
            </a:r>
          </a:p>
          <a:p>
            <a:pPr lvl="0" rtl="0">
              <a:spcBef>
                <a:spcPts val="0"/>
              </a:spcBef>
              <a:buNone/>
            </a:pPr>
            <a:r>
              <a:rPr lang="zh-TW"/>
              <a:t>the opposite direction, getting higher as the number of clusters K increases, but should also</a:t>
            </a:r>
          </a:p>
          <a:p>
            <a:pPr lvl="0" rtl="0">
              <a:spcBef>
                <a:spcPts val="0"/>
              </a:spcBef>
              <a:buNone/>
            </a:pPr>
            <a:r>
              <a:rPr lang="zh-TW"/>
              <a:t>reveal a kind of softening in its rise if K gets larger than K ∗.</a:t>
            </a:r>
          </a:p>
          <a:p>
            <a:pPr lvl="0" rtl="0">
              <a:spcBef>
                <a:spcPts val="0"/>
              </a:spcBef>
              <a:buNone/>
            </a:pPr>
            <a:r>
              <a:t/>
            </a:r>
            <a:endParaRPr/>
          </a:p>
        </p:txBody>
      </p:sp>
      <p:sp>
        <p:nvSpPr>
          <p:cNvPr id="1611" name="Shape 161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Shape 162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27" name="Shape 162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rPr lang="zh-TW"/>
              <a:t>best K - Calinski-Harabasz.PDF</a:t>
            </a:r>
          </a:p>
          <a:p>
            <a:pPr lvl="0" rtl="0">
              <a:spcBef>
                <a:spcPts val="0"/>
              </a:spcBef>
              <a:buNone/>
            </a:pPr>
            <a:r>
              <a:t/>
            </a:r>
            <a:endParaRPr/>
          </a:p>
          <a:p>
            <a:pPr lvl="0" rtl="0">
              <a:spcBef>
                <a:spcPts val="0"/>
              </a:spcBef>
              <a:buNone/>
            </a:pPr>
            <a:r>
              <a:rPr lang="zh-TW"/>
              <a:t>Calinski-Harabasz</a:t>
            </a:r>
          </a:p>
          <a:p>
            <a:pPr lvl="0" rtl="0">
              <a:spcBef>
                <a:spcPts val="0"/>
              </a:spcBef>
              <a:buNone/>
            </a:pPr>
            <a:r>
              <a:rPr lang="zh-TW"/>
              <a:t>The cluster index of Calinski and Harabasz [2] is calculated using the following equation:</a:t>
            </a:r>
          </a:p>
          <a:p>
            <a:pPr lvl="0" rtl="0">
              <a:spcBef>
                <a:spcPts val="0"/>
              </a:spcBef>
              <a:buNone/>
            </a:pPr>
            <a:r>
              <a:rPr lang="zh-TW"/>
              <a:t>C H (K ) = [trace BK − 1]</a:t>
            </a:r>
          </a:p>
          <a:p>
            <a:pPr lvl="0" rtl="0">
              <a:spcBef>
                <a:spcPts val="0"/>
              </a:spcBef>
              <a:buNone/>
            </a:pPr>
            <a:r>
              <a:t/>
            </a:r>
            <a:endParaRPr/>
          </a:p>
          <a:p>
            <a:pPr lvl="0" rtl="0">
              <a:spcBef>
                <a:spcPts val="0"/>
              </a:spcBef>
              <a:buNone/>
            </a:pPr>
            <a:r>
              <a:rPr lang="zh-TW"/>
              <a:t>[trace WN − K ] for K ∈ N (8)</a:t>
            </a:r>
          </a:p>
          <a:p>
            <a:pPr lvl="0" rtl="0">
              <a:spcBef>
                <a:spcPts val="0"/>
              </a:spcBef>
              <a:buNone/>
            </a:pPr>
            <a:r>
              <a:rPr lang="zh-TW"/>
              <a:t>where B denotes the error sum of squares between diﬀerent clusters (inter-cluster)</a:t>
            </a:r>
          </a:p>
          <a:p>
            <a:pPr lvl="0" rtl="0">
              <a:spcBef>
                <a:spcPts val="0"/>
              </a:spcBef>
              <a:buNone/>
            </a:pPr>
            <a:r>
              <a:t/>
            </a:r>
            <a:endParaRPr/>
          </a:p>
          <a:p>
            <a:pPr lvl="0" rtl="0">
              <a:spcBef>
                <a:spcPts val="0"/>
              </a:spcBef>
              <a:buNone/>
            </a:pPr>
            <a:r>
              <a:rPr lang="zh-TW"/>
              <a:t>trace B =</a:t>
            </a:r>
          </a:p>
          <a:p>
            <a:pPr lvl="0" rtl="0">
              <a:spcBef>
                <a:spcPts val="0"/>
              </a:spcBef>
              <a:buNone/>
            </a:pPr>
            <a:r>
              <a:t/>
            </a:r>
            <a:endParaRPr/>
          </a:p>
          <a:p>
            <a:pPr lvl="0" rtl="0">
              <a:spcBef>
                <a:spcPts val="0"/>
              </a:spcBef>
              <a:buNone/>
            </a:pPr>
            <a:r>
              <a:rPr lang="zh-TW"/>
              <a:t>K</a:t>
            </a:r>
          </a:p>
          <a:p>
            <a:pPr lvl="0" rtl="0">
              <a:spcBef>
                <a:spcPts val="0"/>
              </a:spcBef>
              <a:buNone/>
            </a:pPr>
            <a:r>
              <a:rPr lang="zh-TW"/>
              <a:t>X</a:t>
            </a:r>
          </a:p>
          <a:p>
            <a:pPr lvl="0" rtl="0">
              <a:spcBef>
                <a:spcPts val="0"/>
              </a:spcBef>
              <a:buNone/>
            </a:pPr>
            <a:r>
              <a:t/>
            </a:r>
            <a:endParaRPr/>
          </a:p>
          <a:p>
            <a:pPr lvl="0" rtl="0">
              <a:spcBef>
                <a:spcPts val="0"/>
              </a:spcBef>
              <a:buNone/>
            </a:pPr>
            <a:r>
              <a:rPr lang="zh-TW"/>
              <a:t>k=1</a:t>
            </a:r>
          </a:p>
          <a:p>
            <a:pPr lvl="0" rtl="0">
              <a:spcBef>
                <a:spcPts val="0"/>
              </a:spcBef>
              <a:buNone/>
            </a:pPr>
            <a:r>
              <a:t/>
            </a:r>
            <a:endParaRPr/>
          </a:p>
          <a:p>
            <a:pPr lvl="0" rtl="0">
              <a:spcBef>
                <a:spcPts val="0"/>
              </a:spcBef>
              <a:buNone/>
            </a:pPr>
            <a:r>
              <a:rPr lang="zh-TW"/>
              <a:t>|Ck| k C k − x k2 (9)</a:t>
            </a:r>
          </a:p>
          <a:p>
            <a:pPr lvl="0" rtl="0">
              <a:spcBef>
                <a:spcPts val="0"/>
              </a:spcBef>
              <a:buNone/>
            </a:pPr>
            <a:r>
              <a:t/>
            </a:r>
            <a:endParaRPr/>
          </a:p>
          <a:p>
            <a:pPr lvl="0" rtl="0">
              <a:spcBef>
                <a:spcPts val="0"/>
              </a:spcBef>
              <a:buNone/>
            </a:pPr>
            <a:r>
              <a:rPr lang="zh-TW"/>
              <a:t>and W the squared diﬀerences of all objects in a cluster from their respective cluster center</a:t>
            </a:r>
          </a:p>
          <a:p>
            <a:pPr lvl="0" rtl="0">
              <a:spcBef>
                <a:spcPts val="0"/>
              </a:spcBef>
              <a:buNone/>
            </a:pPr>
            <a:r>
              <a:rPr lang="zh-TW"/>
              <a:t>(intra-cluster)</a:t>
            </a:r>
          </a:p>
          <a:p>
            <a:pPr lvl="0" rtl="0">
              <a:spcBef>
                <a:spcPts val="0"/>
              </a:spcBef>
              <a:buNone/>
            </a:pPr>
            <a:r>
              <a:t/>
            </a:r>
            <a:endParaRPr/>
          </a:p>
          <a:p>
            <a:pPr lvl="0" rtl="0">
              <a:spcBef>
                <a:spcPts val="0"/>
              </a:spcBef>
              <a:buNone/>
            </a:pPr>
            <a:r>
              <a:rPr lang="zh-TW"/>
              <a:t>trace W =</a:t>
            </a:r>
          </a:p>
          <a:p>
            <a:pPr lvl="0" rtl="0">
              <a:spcBef>
                <a:spcPts val="0"/>
              </a:spcBef>
              <a:buNone/>
            </a:pPr>
            <a:r>
              <a:t/>
            </a:r>
            <a:endParaRPr/>
          </a:p>
          <a:p>
            <a:pPr lvl="0" rtl="0">
              <a:spcBef>
                <a:spcPts val="0"/>
              </a:spcBef>
              <a:buNone/>
            </a:pPr>
            <a:r>
              <a:rPr lang="zh-TW"/>
              <a:t>K</a:t>
            </a:r>
          </a:p>
          <a:p>
            <a:pPr lvl="0" rtl="0">
              <a:spcBef>
                <a:spcPts val="0"/>
              </a:spcBef>
              <a:buNone/>
            </a:pPr>
            <a:r>
              <a:rPr lang="zh-TW"/>
              <a:t>X</a:t>
            </a:r>
          </a:p>
          <a:p>
            <a:pPr lvl="0" rtl="0">
              <a:spcBef>
                <a:spcPts val="0"/>
              </a:spcBef>
              <a:buNone/>
            </a:pPr>
            <a:r>
              <a:t/>
            </a:r>
            <a:endParaRPr/>
          </a:p>
          <a:p>
            <a:pPr lvl="0" rtl="0">
              <a:spcBef>
                <a:spcPts val="0"/>
              </a:spcBef>
              <a:buNone/>
            </a:pPr>
            <a:r>
              <a:rPr lang="zh-TW"/>
              <a:t>k=1</a:t>
            </a:r>
          </a:p>
          <a:p>
            <a:pPr lvl="0" rtl="0">
              <a:spcBef>
                <a:spcPts val="0"/>
              </a:spcBef>
              <a:buNone/>
            </a:pPr>
            <a:r>
              <a:t/>
            </a:r>
            <a:endParaRPr/>
          </a:p>
          <a:p>
            <a:pPr lvl="0" rtl="0">
              <a:spcBef>
                <a:spcPts val="0"/>
              </a:spcBef>
              <a:buNone/>
            </a:pPr>
            <a:r>
              <a:rPr lang="zh-TW"/>
              <a:t>N</a:t>
            </a:r>
          </a:p>
          <a:p>
            <a:pPr lvl="0" rtl="0">
              <a:spcBef>
                <a:spcPts val="0"/>
              </a:spcBef>
              <a:buNone/>
            </a:pPr>
            <a:r>
              <a:rPr lang="zh-TW"/>
              <a:t>X</a:t>
            </a:r>
          </a:p>
          <a:p>
            <a:pPr lvl="0" rtl="0">
              <a:spcBef>
                <a:spcPts val="0"/>
              </a:spcBef>
              <a:buNone/>
            </a:pPr>
            <a:r>
              <a:t/>
            </a:r>
            <a:endParaRPr/>
          </a:p>
          <a:p>
            <a:pPr lvl="0" rtl="0">
              <a:spcBef>
                <a:spcPts val="0"/>
              </a:spcBef>
              <a:buNone/>
            </a:pPr>
            <a:r>
              <a:rPr lang="zh-TW"/>
              <a:t>i=1</a:t>
            </a:r>
          </a:p>
          <a:p>
            <a:pPr lvl="0" rtl="0">
              <a:spcBef>
                <a:spcPts val="0"/>
              </a:spcBef>
              <a:buNone/>
            </a:pPr>
            <a:r>
              <a:t/>
            </a:r>
            <a:endParaRPr/>
          </a:p>
          <a:p>
            <a:pPr lvl="0" rtl="0">
              <a:spcBef>
                <a:spcPts val="0"/>
              </a:spcBef>
              <a:buNone/>
            </a:pPr>
            <a:r>
              <a:rPr lang="zh-TW"/>
              <a:t>wk,i k xi − Ck k2 (10)</a:t>
            </a:r>
          </a:p>
          <a:p>
            <a:pPr lvl="0" rtl="0">
              <a:spcBef>
                <a:spcPts val="0"/>
              </a:spcBef>
              <a:buNone/>
            </a:pPr>
            <a:r>
              <a:rPr lang="zh-TW"/>
              <a:t>Calculated for each possible cluster solution the maximal achieved index value indicates the</a:t>
            </a:r>
          </a:p>
          <a:p>
            <a:pPr lvl="0" rtl="0">
              <a:spcBef>
                <a:spcPts val="0"/>
              </a:spcBef>
              <a:buNone/>
            </a:pPr>
            <a:r>
              <a:rPr lang="zh-TW"/>
              <a:t>best clustering of the data. The important characteristic of the index is the fact that on the</a:t>
            </a:r>
          </a:p>
          <a:p>
            <a:pPr lvl="0" rtl="0">
              <a:spcBef>
                <a:spcPts val="0"/>
              </a:spcBef>
              <a:buNone/>
            </a:pPr>
            <a:r>
              <a:rPr lang="zh-TW"/>
              <a:t>one hand trace W will start at a comparably large value. With increasing number of clusters</a:t>
            </a:r>
          </a:p>
          <a:p>
            <a:pPr lvl="0" rtl="0">
              <a:spcBef>
                <a:spcPts val="0"/>
              </a:spcBef>
              <a:buNone/>
            </a:pPr>
            <a:r>
              <a:rPr lang="zh-TW"/>
              <a:t>K , approaching the optimal clustering solution in K ∗ groups, the value should signiﬁcantly</a:t>
            </a:r>
          </a:p>
          <a:p>
            <a:pPr lvl="0" rtl="0">
              <a:spcBef>
                <a:spcPts val="0"/>
              </a:spcBef>
              <a:buNone/>
            </a:pPr>
            <a:r>
              <a:rPr lang="zh-TW"/>
              <a:t>decrease due to an increasing compactness of each cluster. As soon as the optimal solution</a:t>
            </a:r>
          </a:p>
          <a:p>
            <a:pPr lvl="0" rtl="0">
              <a:spcBef>
                <a:spcPts val="0"/>
              </a:spcBef>
              <a:buNone/>
            </a:pPr>
            <a:r>
              <a:rPr lang="zh-TW"/>
              <a:t>is exceeded an increase in compactness and thereby a decrease in value might still occur; this</a:t>
            </a:r>
          </a:p>
          <a:p>
            <a:pPr lvl="0" rtl="0">
              <a:spcBef>
                <a:spcPts val="0"/>
              </a:spcBef>
              <a:buNone/>
            </a:pPr>
            <a:r>
              <a:rPr lang="zh-TW"/>
              <a:t>decrease, however, should be notably smaller. On the other hand, trace T should behave in</a:t>
            </a:r>
          </a:p>
          <a:p>
            <a:pPr lvl="0" rtl="0">
              <a:spcBef>
                <a:spcPts val="0"/>
              </a:spcBef>
              <a:buNone/>
            </a:pPr>
            <a:r>
              <a:rPr lang="zh-TW"/>
              <a:t>the opposite direction, getting higher as the number of clusters K increases, but should also</a:t>
            </a:r>
          </a:p>
          <a:p>
            <a:pPr lvl="0" rtl="0">
              <a:spcBef>
                <a:spcPts val="0"/>
              </a:spcBef>
              <a:buNone/>
            </a:pPr>
            <a:r>
              <a:rPr lang="zh-TW"/>
              <a:t>reveal a kind of softening in its rise if K gets larger than K ∗.</a:t>
            </a:r>
          </a:p>
          <a:p>
            <a:pPr lvl="0" rtl="0">
              <a:spcBef>
                <a:spcPts val="0"/>
              </a:spcBef>
              <a:buNone/>
            </a:pPr>
            <a:r>
              <a:t/>
            </a:r>
            <a:endParaRPr/>
          </a:p>
        </p:txBody>
      </p:sp>
      <p:sp>
        <p:nvSpPr>
          <p:cNvPr id="1628" name="Shape 162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Shape 164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42" name="Shape 164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zh-TW"/>
              <a:t>k	CH</a:t>
            </a:r>
          </a:p>
          <a:p>
            <a:pPr lvl="0">
              <a:spcBef>
                <a:spcPts val="0"/>
              </a:spcBef>
              <a:buClr>
                <a:schemeClr val="dk1"/>
              </a:buClr>
              <a:buSzPct val="78571"/>
              <a:buFont typeface="Arial"/>
              <a:buNone/>
            </a:pPr>
            <a:r>
              <a:rPr lang="zh-TW"/>
              <a:t>2	313.26</a:t>
            </a:r>
          </a:p>
          <a:p>
            <a:pPr lvl="0">
              <a:spcBef>
                <a:spcPts val="0"/>
              </a:spcBef>
              <a:buClr>
                <a:schemeClr val="dk1"/>
              </a:buClr>
              <a:buSzPct val="78571"/>
              <a:buFont typeface="Arial"/>
              <a:buNone/>
            </a:pPr>
            <a:r>
              <a:rPr lang="zh-TW"/>
              <a:t>3	291.19</a:t>
            </a:r>
          </a:p>
          <a:p>
            <a:pPr lvl="0">
              <a:spcBef>
                <a:spcPts val="0"/>
              </a:spcBef>
              <a:buClr>
                <a:schemeClr val="dk1"/>
              </a:buClr>
              <a:buSzPct val="78571"/>
              <a:buFont typeface="Arial"/>
              <a:buNone/>
            </a:pPr>
            <a:r>
              <a:rPr lang="zh-TW"/>
              <a:t>4	309.27</a:t>
            </a:r>
          </a:p>
          <a:p>
            <a:pPr lvl="0">
              <a:spcBef>
                <a:spcPts val="0"/>
              </a:spcBef>
              <a:buClr>
                <a:schemeClr val="dk1"/>
              </a:buClr>
              <a:buSzPct val="78571"/>
              <a:buFont typeface="Arial"/>
              <a:buNone/>
            </a:pPr>
            <a:r>
              <a:rPr lang="zh-TW"/>
              <a:t>5	388.2</a:t>
            </a:r>
          </a:p>
          <a:p>
            <a:pPr lvl="0">
              <a:spcBef>
                <a:spcPts val="0"/>
              </a:spcBef>
              <a:buClr>
                <a:schemeClr val="dk1"/>
              </a:buClr>
              <a:buSzPct val="78571"/>
              <a:buFont typeface="Arial"/>
              <a:buNone/>
            </a:pPr>
            <a:r>
              <a:rPr lang="zh-TW"/>
              <a:t>6	385.46</a:t>
            </a:r>
          </a:p>
          <a:p>
            <a:pPr lvl="0">
              <a:spcBef>
                <a:spcPts val="0"/>
              </a:spcBef>
              <a:buClr>
                <a:schemeClr val="dk1"/>
              </a:buClr>
              <a:buSzPct val="78571"/>
              <a:buFont typeface="Arial"/>
              <a:buNone/>
            </a:pPr>
            <a:r>
              <a:rPr lang="zh-TW"/>
              <a:t>7	388.69</a:t>
            </a:r>
          </a:p>
          <a:p>
            <a:pPr lvl="0">
              <a:spcBef>
                <a:spcPts val="0"/>
              </a:spcBef>
              <a:buClr>
                <a:schemeClr val="dk1"/>
              </a:buClr>
              <a:buSzPct val="78571"/>
              <a:buFont typeface="Arial"/>
              <a:buNone/>
            </a:pPr>
            <a:r>
              <a:rPr lang="zh-TW"/>
              <a:t>8	373.47</a:t>
            </a:r>
          </a:p>
          <a:p>
            <a:pPr lvl="0">
              <a:spcBef>
                <a:spcPts val="0"/>
              </a:spcBef>
              <a:buClr>
                <a:schemeClr val="dk1"/>
              </a:buClr>
              <a:buSzPct val="78571"/>
              <a:buFont typeface="Arial"/>
              <a:buNone/>
            </a:pPr>
            <a:r>
              <a:rPr lang="zh-TW"/>
              <a:t>9	363.22</a:t>
            </a:r>
          </a:p>
          <a:p>
            <a:pPr lvl="0">
              <a:spcBef>
                <a:spcPts val="0"/>
              </a:spcBef>
              <a:buClr>
                <a:schemeClr val="dk1"/>
              </a:buClr>
              <a:buSzPct val="78571"/>
              <a:buFont typeface="Arial"/>
              <a:buNone/>
            </a:pPr>
            <a:r>
              <a:rPr lang="zh-TW"/>
              <a:t>10	380.55</a:t>
            </a:r>
          </a:p>
          <a:p>
            <a:pPr lvl="0">
              <a:spcBef>
                <a:spcPts val="0"/>
              </a:spcBef>
              <a:buNone/>
            </a:pPr>
            <a:r>
              <a:t/>
            </a:r>
            <a:endParaRPr/>
          </a:p>
        </p:txBody>
      </p:sp>
      <p:sp>
        <p:nvSpPr>
          <p:cNvPr id="1643" name="Shape 164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Shape 165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53" name="Shape 165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654" name="Shape 165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Shape 166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65" name="Shape 166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666" name="Shape 166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Shape 167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73" name="Shape 167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674" name="Shape 167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Shape 168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83" name="Shape 168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u="sng">
                <a:solidFill>
                  <a:schemeClr val="hlink"/>
                </a:solidFill>
                <a:hlinkClick r:id="rId2"/>
              </a:rPr>
              <a:t>https://docs.google.com/document/d/1R3X32HYhg-SbExYaJoDNj0SCanXIormo6MCW67-tjgU/edit?usp=sharing</a:t>
            </a:r>
            <a:r>
              <a:rPr lang="zh-TW"/>
              <a:t> </a:t>
            </a:r>
          </a:p>
        </p:txBody>
      </p:sp>
      <p:sp>
        <p:nvSpPr>
          <p:cNvPr id="1684" name="Shape 168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先講RFM Bryan's Notes for Big Data &amp; Career: 資料分析鍊金術(七)-消費者分層-RFM模型原理與應用</a:t>
            </a:r>
          </a:p>
          <a:p>
            <a:pPr lvl="0">
              <a:spcBef>
                <a:spcPts val="0"/>
              </a:spcBef>
              <a:buNone/>
            </a:pPr>
            <a:r>
              <a:t/>
            </a:r>
            <a:endParaRPr/>
          </a:p>
          <a:p>
            <a:pPr lvl="0">
              <a:spcBef>
                <a:spcPts val="0"/>
              </a:spcBef>
              <a:buNone/>
            </a:pPr>
            <a:r>
              <a:rPr lang="zh-TW" u="sng">
                <a:solidFill>
                  <a:schemeClr val="hlink"/>
                </a:solidFill>
                <a:hlinkClick r:id="rId2"/>
              </a:rPr>
              <a:t>http://blog.bryanbigdata.com/2014/03/rfm.html?m=1</a:t>
            </a:r>
            <a:r>
              <a:rPr lang="zh-TW"/>
              <a:t> </a:t>
            </a:r>
          </a:p>
          <a:p>
            <a:pPr lvl="0">
              <a:spcBef>
                <a:spcPts val="0"/>
              </a:spcBef>
              <a:buNone/>
            </a:pPr>
            <a:r>
              <a:t/>
            </a:r>
            <a:endParaRPr/>
          </a:p>
          <a:p>
            <a:pPr lvl="0">
              <a:spcBef>
                <a:spcPts val="0"/>
              </a:spcBef>
              <a:buNone/>
            </a:pPr>
            <a:r>
              <a:t/>
            </a:r>
            <a:endParaRPr/>
          </a:p>
          <a:p>
            <a:pPr lvl="0">
              <a:spcBef>
                <a:spcPts val="0"/>
              </a:spcBef>
              <a:buNone/>
            </a:pPr>
            <a:r>
              <a:rPr lang="zh-TW" u="sng">
                <a:solidFill>
                  <a:schemeClr val="hlink"/>
                </a:solidFill>
                <a:hlinkClick r:id="rId3"/>
              </a:rPr>
              <a:t>http://wiki.mbalib.com/zh-tw/RFM%E6%A8%A1%E5%9E%8B</a:t>
            </a:r>
            <a:r>
              <a:rPr lang="zh-TW"/>
              <a:t> </a:t>
            </a:r>
          </a:p>
          <a:p>
            <a:pPr lvl="0">
              <a:spcBef>
                <a:spcPts val="0"/>
              </a:spcBef>
              <a:buClr>
                <a:schemeClr val="dk1"/>
              </a:buClr>
              <a:buSzPct val="100000"/>
              <a:buFont typeface="Arial"/>
              <a:buNone/>
            </a:pPr>
            <a:r>
              <a:rPr lang="zh-TW" sz="1050">
                <a:solidFill>
                  <a:srgbClr val="333333"/>
                </a:solidFill>
                <a:highlight>
                  <a:srgbClr val="FFFFFF"/>
                </a:highlight>
              </a:rPr>
              <a:t>RFM可以用來提高客戶的交易次數。業界常用的</a:t>
            </a:r>
            <a:r>
              <a:rPr lang="zh-TW" sz="1050">
                <a:solidFill>
                  <a:srgbClr val="173ABD"/>
                </a:solidFill>
                <a:highlight>
                  <a:srgbClr val="FFFFFF"/>
                </a:highlight>
                <a:hlinkClick r:id="rId4"/>
              </a:rPr>
              <a:t>DM</a:t>
            </a:r>
            <a:r>
              <a:rPr lang="zh-TW" sz="1050">
                <a:solidFill>
                  <a:srgbClr val="333333"/>
                </a:solidFill>
                <a:highlight>
                  <a:srgbClr val="FFFFFF"/>
                </a:highlight>
              </a:rPr>
              <a:t>(直接郵寄)，常常一次寄發成千上萬封郵購清單，其實這是很浪費錢的。根據統計(以一般郵購日用品而言)，如果將所有R(Recency)的客戶分為五級，最好的第五級回函率是第四級的三倍，因為這些客戶剛完成交易不久，所以會更註意同一公司的產品信息。如果用M(Monetary)來把客戶分為五級，最好與次好的平均回覆率，幾乎沒有顯著差異。 </a:t>
            </a:r>
          </a:p>
        </p:txBody>
      </p:sp>
      <p:sp>
        <p:nvSpPr>
          <p:cNvPr id="276" name="Shape 27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2" name="Shape 1692"/>
        <p:cNvGrpSpPr/>
        <p:nvPr/>
      </p:nvGrpSpPr>
      <p:grpSpPr>
        <a:xfrm>
          <a:off x="0" y="0"/>
          <a:ext cx="0" cy="0"/>
          <a:chOff x="0" y="0"/>
          <a:chExt cx="0" cy="0"/>
        </a:xfrm>
      </p:grpSpPr>
      <p:sp>
        <p:nvSpPr>
          <p:cNvPr id="1693" name="Shape 169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94" name="Shape 169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695" name="Shape 169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4" name="Shape 1704"/>
        <p:cNvGrpSpPr/>
        <p:nvPr/>
      </p:nvGrpSpPr>
      <p:grpSpPr>
        <a:xfrm>
          <a:off x="0" y="0"/>
          <a:ext cx="0" cy="0"/>
          <a:chOff x="0" y="0"/>
          <a:chExt cx="0" cy="0"/>
        </a:xfrm>
      </p:grpSpPr>
      <p:sp>
        <p:nvSpPr>
          <p:cNvPr id="1705" name="Shape 170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706" name="Shape 170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07" name="Shape 170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0" name="Shape 1720"/>
        <p:cNvGrpSpPr/>
        <p:nvPr/>
      </p:nvGrpSpPr>
      <p:grpSpPr>
        <a:xfrm>
          <a:off x="0" y="0"/>
          <a:ext cx="0" cy="0"/>
          <a:chOff x="0" y="0"/>
          <a:chExt cx="0" cy="0"/>
        </a:xfrm>
      </p:grpSpPr>
      <p:sp>
        <p:nvSpPr>
          <p:cNvPr id="1721" name="Shape 172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722" name="Shape 172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23" name="Shape 172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4" name="Shape 1734"/>
        <p:cNvGrpSpPr/>
        <p:nvPr/>
      </p:nvGrpSpPr>
      <p:grpSpPr>
        <a:xfrm>
          <a:off x="0" y="0"/>
          <a:ext cx="0" cy="0"/>
          <a:chOff x="0" y="0"/>
          <a:chExt cx="0" cy="0"/>
        </a:xfrm>
      </p:grpSpPr>
      <p:sp>
        <p:nvSpPr>
          <p:cNvPr id="1735" name="Shape 173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736" name="Shape 173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37" name="Shape 173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7" name="Shape 1747"/>
        <p:cNvGrpSpPr/>
        <p:nvPr/>
      </p:nvGrpSpPr>
      <p:grpSpPr>
        <a:xfrm>
          <a:off x="0" y="0"/>
          <a:ext cx="0" cy="0"/>
          <a:chOff x="0" y="0"/>
          <a:chExt cx="0" cy="0"/>
        </a:xfrm>
      </p:grpSpPr>
      <p:sp>
        <p:nvSpPr>
          <p:cNvPr id="1748" name="Shape 174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749" name="Shape 174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50" name="Shape 175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Shape 176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761" name="Shape 176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62" name="Shape 176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2" name="Shape 1772"/>
        <p:cNvGrpSpPr/>
        <p:nvPr/>
      </p:nvGrpSpPr>
      <p:grpSpPr>
        <a:xfrm>
          <a:off x="0" y="0"/>
          <a:ext cx="0" cy="0"/>
          <a:chOff x="0" y="0"/>
          <a:chExt cx="0" cy="0"/>
        </a:xfrm>
      </p:grpSpPr>
      <p:sp>
        <p:nvSpPr>
          <p:cNvPr id="1773" name="Shape 177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774" name="Shape 177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75" name="Shape 177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Shape 178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782" name="Shape 178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u="sng">
                <a:solidFill>
                  <a:schemeClr val="hlink"/>
                </a:solidFill>
                <a:hlinkClick r:id="rId2"/>
              </a:rPr>
              <a:t>http://www.cnblogs.com/leoo2sk/archive/2010/09/20/k-means.html</a:t>
            </a:r>
          </a:p>
          <a:p>
            <a:pPr lvl="0">
              <a:spcBef>
                <a:spcPts val="0"/>
              </a:spcBef>
              <a:buNone/>
            </a:pPr>
            <a:r>
              <a:t/>
            </a:r>
            <a:endParaRPr/>
          </a:p>
          <a:p>
            <a:pPr lvl="0" rtl="0">
              <a:spcBef>
                <a:spcPts val="0"/>
              </a:spcBef>
              <a:buNone/>
            </a:pPr>
            <a:r>
              <a:rPr lang="zh-TW" u="sng">
                <a:solidFill>
                  <a:schemeClr val="hlink"/>
                </a:solidFill>
                <a:hlinkClick r:id="rId3"/>
              </a:rPr>
              <a:t>http://images.cnblogs.com/cnblogs_com/leoo2sk/WindowsLiveWriter/kkKmeansandderivatives_B926/1_3.png</a:t>
            </a:r>
            <a:r>
              <a:rPr lang="zh-TW"/>
              <a:t> </a:t>
            </a:r>
          </a:p>
        </p:txBody>
      </p:sp>
      <p:sp>
        <p:nvSpPr>
          <p:cNvPr id="1783" name="Shape 178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2" name="Shape 1792"/>
        <p:cNvGrpSpPr/>
        <p:nvPr/>
      </p:nvGrpSpPr>
      <p:grpSpPr>
        <a:xfrm>
          <a:off x="0" y="0"/>
          <a:ext cx="0" cy="0"/>
          <a:chOff x="0" y="0"/>
          <a:chExt cx="0" cy="0"/>
        </a:xfrm>
      </p:grpSpPr>
      <p:sp>
        <p:nvSpPr>
          <p:cNvPr id="1793" name="Shape 179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794" name="Shape 179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95" name="Shape 179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4" name="Shape 1804"/>
        <p:cNvGrpSpPr/>
        <p:nvPr/>
      </p:nvGrpSpPr>
      <p:grpSpPr>
        <a:xfrm>
          <a:off x="0" y="0"/>
          <a:ext cx="0" cy="0"/>
          <a:chOff x="0" y="0"/>
          <a:chExt cx="0" cy="0"/>
        </a:xfrm>
      </p:grpSpPr>
      <p:sp>
        <p:nvSpPr>
          <p:cNvPr id="1805" name="Shape 180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806" name="Shape 180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807" name="Shape 180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rPr lang="zh-TW"/>
              <a:t>先講RFM Bryan's Notes for Big Data &amp; Career: 資料分析鍊金術(七)-消費者分層-RFM模型原理與應用</a:t>
            </a:r>
          </a:p>
          <a:p>
            <a:pPr lvl="0" rtl="0">
              <a:spcBef>
                <a:spcPts val="0"/>
              </a:spcBef>
              <a:buNone/>
            </a:pPr>
            <a:r>
              <a:t/>
            </a:r>
            <a:endParaRPr/>
          </a:p>
          <a:p>
            <a:pPr lvl="0" rtl="0">
              <a:spcBef>
                <a:spcPts val="0"/>
              </a:spcBef>
              <a:buNone/>
            </a:pPr>
            <a:r>
              <a:rPr lang="zh-TW" u="sng">
                <a:solidFill>
                  <a:schemeClr val="hlink"/>
                </a:solidFill>
                <a:hlinkClick r:id="rId2"/>
              </a:rPr>
              <a:t>http://blog.bryanbigdata.com/2014/03/rfm.html?m=1</a:t>
            </a:r>
            <a:r>
              <a:rPr lang="zh-TW"/>
              <a:t> </a:t>
            </a:r>
          </a:p>
          <a:p>
            <a:pPr lvl="0" rtl="0">
              <a:spcBef>
                <a:spcPts val="0"/>
              </a:spcBef>
              <a:buNone/>
            </a:pPr>
            <a:r>
              <a:t/>
            </a:r>
            <a:endParaRPr/>
          </a:p>
          <a:p>
            <a:pPr lvl="0" rtl="0">
              <a:spcBef>
                <a:spcPts val="0"/>
              </a:spcBef>
              <a:buNone/>
            </a:pPr>
            <a:r>
              <a:t/>
            </a:r>
            <a:endParaRPr/>
          </a:p>
          <a:p>
            <a:pPr lvl="0" rtl="0">
              <a:spcBef>
                <a:spcPts val="0"/>
              </a:spcBef>
              <a:buNone/>
            </a:pPr>
            <a:r>
              <a:rPr lang="zh-TW" u="sng">
                <a:solidFill>
                  <a:schemeClr val="hlink"/>
                </a:solidFill>
                <a:hlinkClick r:id="rId3"/>
              </a:rPr>
              <a:t>http://wiki.mbalib.com/zh-tw/RFM%E6%A8%A1%E5%9E%8B</a:t>
            </a:r>
            <a:r>
              <a:rPr lang="zh-TW"/>
              <a:t> </a:t>
            </a:r>
          </a:p>
          <a:p>
            <a:pPr lvl="0" rtl="0">
              <a:spcBef>
                <a:spcPts val="0"/>
              </a:spcBef>
              <a:buNone/>
            </a:pPr>
            <a:r>
              <a:rPr lang="zh-TW" sz="1050">
                <a:solidFill>
                  <a:srgbClr val="333333"/>
                </a:solidFill>
                <a:highlight>
                  <a:srgbClr val="FFFFFF"/>
                </a:highlight>
              </a:rPr>
              <a:t>RFM可以用來提高客戶的交易次數。業界常用的</a:t>
            </a:r>
            <a:r>
              <a:rPr lang="zh-TW" sz="1050">
                <a:solidFill>
                  <a:srgbClr val="173ABD"/>
                </a:solidFill>
                <a:highlight>
                  <a:srgbClr val="FFFFFF"/>
                </a:highlight>
                <a:hlinkClick r:id="rId4"/>
              </a:rPr>
              <a:t>DM</a:t>
            </a:r>
            <a:r>
              <a:rPr lang="zh-TW" sz="1050">
                <a:solidFill>
                  <a:srgbClr val="333333"/>
                </a:solidFill>
                <a:highlight>
                  <a:srgbClr val="FFFFFF"/>
                </a:highlight>
              </a:rPr>
              <a:t>(直接郵寄)，常常一次寄發成千上萬封郵購清單，其實這是很浪費錢的。根據統計(以一般郵購日用品而言)，如果將所有R(Recency)的客戶分為五級，最好的第五級回函率是第四級的三倍，因為這些客戶剛完成交易不久，所以會更註意同一公司的產品信息。如果用M(Monetary)來把客戶分為五級，最好與次好的平均回覆率，幾乎沒有顯著差異。 </a:t>
            </a:r>
          </a:p>
        </p:txBody>
      </p:sp>
      <p:sp>
        <p:nvSpPr>
          <p:cNvPr id="287" name="Shape 28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6" name="Shape 1816"/>
        <p:cNvGrpSpPr/>
        <p:nvPr/>
      </p:nvGrpSpPr>
      <p:grpSpPr>
        <a:xfrm>
          <a:off x="0" y="0"/>
          <a:ext cx="0" cy="0"/>
          <a:chOff x="0" y="0"/>
          <a:chExt cx="0" cy="0"/>
        </a:xfrm>
      </p:grpSpPr>
      <p:sp>
        <p:nvSpPr>
          <p:cNvPr id="1817" name="Shape 181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818" name="Shape 181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u="sng">
                <a:solidFill>
                  <a:schemeClr val="hlink"/>
                </a:solidFill>
                <a:hlinkClick r:id="rId2"/>
              </a:rPr>
              <a:t>https://docs.google.com/document/d/1h3r-3q0SXd59Hd1hb7e-NtRAAluo437nSndx6PiJfKo/edit?usp=sharing</a:t>
            </a:r>
            <a:r>
              <a:rPr lang="zh-TW"/>
              <a:t> </a:t>
            </a:r>
          </a:p>
        </p:txBody>
      </p:sp>
      <p:sp>
        <p:nvSpPr>
          <p:cNvPr id="1819" name="Shape 181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4" name="Shape 1824"/>
        <p:cNvGrpSpPr/>
        <p:nvPr/>
      </p:nvGrpSpPr>
      <p:grpSpPr>
        <a:xfrm>
          <a:off x="0" y="0"/>
          <a:ext cx="0" cy="0"/>
          <a:chOff x="0" y="0"/>
          <a:chExt cx="0" cy="0"/>
        </a:xfrm>
      </p:grpSpPr>
      <p:sp>
        <p:nvSpPr>
          <p:cNvPr id="1825" name="Shape 182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826" name="Shape 182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827" name="Shape 182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7" name="Shape 1837"/>
        <p:cNvGrpSpPr/>
        <p:nvPr/>
      </p:nvGrpSpPr>
      <p:grpSpPr>
        <a:xfrm>
          <a:off x="0" y="0"/>
          <a:ext cx="0" cy="0"/>
          <a:chOff x="0" y="0"/>
          <a:chExt cx="0" cy="0"/>
        </a:xfrm>
      </p:grpSpPr>
      <p:sp>
        <p:nvSpPr>
          <p:cNvPr id="1838" name="Shape 183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839" name="Shape 183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840" name="Shape 184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t/>
            </a:r>
            <a:endParaRPr>
              <a:solidFill>
                <a:schemeClr val="dk1"/>
              </a:solidFill>
            </a:endParaRPr>
          </a:p>
          <a:p>
            <a:pPr lvl="0">
              <a:spcBef>
                <a:spcPts val="0"/>
              </a:spcBef>
              <a:buClr>
                <a:schemeClr val="dk1"/>
              </a:buClr>
              <a:buSzPct val="78571"/>
              <a:buFont typeface="Arial"/>
              <a:buNone/>
            </a:pPr>
            <a:r>
              <a:rPr lang="zh-TW">
                <a:solidFill>
                  <a:schemeClr val="dk1"/>
                </a:solidFill>
              </a:rPr>
              <a:t>http://wiki.mbalib.com/zh-tw/RFM%E6%A8%A1%E5%9E%8B</a:t>
            </a:r>
          </a:p>
          <a:p>
            <a:pPr lvl="0">
              <a:spcBef>
                <a:spcPts val="0"/>
              </a:spcBef>
              <a:buClr>
                <a:schemeClr val="dk1"/>
              </a:buClr>
              <a:buSzPct val="100000"/>
              <a:buFont typeface="Arial"/>
              <a:buNone/>
            </a:pPr>
            <a:r>
              <a:rPr lang="zh-TW" sz="1050">
                <a:solidFill>
                  <a:srgbClr val="333333"/>
                </a:solidFill>
                <a:highlight>
                  <a:srgbClr val="FFFFFF"/>
                </a:highlight>
              </a:rPr>
              <a:t>RFM可以用來提高客戶的交易次數。業界常用的</a:t>
            </a:r>
            <a:r>
              <a:rPr lang="zh-TW" sz="1050">
                <a:solidFill>
                  <a:srgbClr val="173ABD"/>
                </a:solidFill>
                <a:highlight>
                  <a:srgbClr val="FFFFFF"/>
                </a:highlight>
                <a:hlinkClick r:id="rId2"/>
              </a:rPr>
              <a:t>DM</a:t>
            </a:r>
            <a:r>
              <a:rPr lang="zh-TW" sz="1050">
                <a:solidFill>
                  <a:srgbClr val="333333"/>
                </a:solidFill>
                <a:highlight>
                  <a:srgbClr val="FFFFFF"/>
                </a:highlight>
              </a:rPr>
              <a:t>(直接郵寄)，常常一次寄發成千上萬封郵購清單，其實這是很浪費錢的。根據統計(以一般郵購日用品而言)，如果將所有R(Recency)的客戶分為五級，最好的第五級回函率是第四級的三倍，因為這些客戶剛完成交易不久，所以會更註意同一公司的產品信息。如果用M(Monetary)來把客戶分為五級，最好與次好的平均回覆率，幾乎沒有顯著差異。 </a:t>
            </a:r>
          </a:p>
          <a:p>
            <a:pPr lvl="0">
              <a:spcBef>
                <a:spcPts val="0"/>
              </a:spcBef>
              <a:buNone/>
            </a:pPr>
            <a:r>
              <a:t/>
            </a:r>
            <a:endParaRPr/>
          </a:p>
        </p:txBody>
      </p:sp>
      <p:sp>
        <p:nvSpPr>
          <p:cNvPr id="299" name="Shape 29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13" name="Shape 31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http://wiki.mbalib.com/zh-tw/%E5%B8%82%E5%9C%BA%E5%8C%BA%E9%9A%94</a:t>
            </a:r>
          </a:p>
        </p:txBody>
      </p:sp>
      <p:sp>
        <p:nvSpPr>
          <p:cNvPr id="327" name="Shape 32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39" name="Shape 33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47" name="Shape 34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359" name="Shape 35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u="sng">
                <a:solidFill>
                  <a:schemeClr val="hlink"/>
                </a:solidFill>
                <a:hlinkClick r:id="rId2"/>
              </a:rPr>
              <a:t>http://dasanlin888.pixnet.net/blog/post/404851939-%E7%94%A8spss%E4%BE%86%E4%BD%9Crfm%E8%A1%8C%E9%8A%B7%E5%88%86%E6%9E%90(%E4%B8%80)</a:t>
            </a:r>
          </a:p>
          <a:p>
            <a:pPr lvl="0">
              <a:spcBef>
                <a:spcPts val="0"/>
              </a:spcBef>
              <a:buNone/>
            </a:pPr>
            <a:r>
              <a:rPr lang="zh-TW"/>
              <a:t>直效行銷</a:t>
            </a:r>
          </a:p>
          <a:p>
            <a:pPr lvl="0">
              <a:spcBef>
                <a:spcPts val="0"/>
              </a:spcBef>
              <a:buNone/>
            </a:pPr>
            <a:r>
              <a:t/>
            </a:r>
            <a:endParaRPr/>
          </a:p>
          <a:p>
            <a:pPr lvl="0">
              <a:spcBef>
                <a:spcPts val="0"/>
              </a:spcBef>
              <a:buNone/>
            </a:pPr>
            <a:r>
              <a:rPr lang="zh-TW"/>
              <a:t>熱區圖</a:t>
            </a:r>
          </a:p>
          <a:p>
            <a:pPr lvl="0">
              <a:spcBef>
                <a:spcPts val="0"/>
              </a:spcBef>
              <a:buNone/>
            </a:pPr>
            <a:r>
              <a:rPr lang="zh-TW"/>
              <a:t>色階</a:t>
            </a:r>
          </a:p>
          <a:p>
            <a:pPr lvl="0">
              <a:spcBef>
                <a:spcPts val="0"/>
              </a:spcBef>
              <a:buNone/>
            </a:pPr>
            <a:r>
              <a:rPr lang="zh-TW" u="sng">
                <a:solidFill>
                  <a:schemeClr val="hlink"/>
                </a:solidFill>
                <a:hlinkClick r:id="rId3"/>
              </a:rPr>
              <a:t>https://support.google.com/docs/answer/78413?co=GENIE.Platform%3DDesktop&amp;hl=zh-Hant</a:t>
            </a:r>
            <a:r>
              <a:rPr lang="zh-TW"/>
              <a:t> </a:t>
            </a:r>
          </a:p>
        </p:txBody>
      </p:sp>
      <p:sp>
        <p:nvSpPr>
          <p:cNvPr id="369" name="Shape 36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對應到後面的k-means例子</a:t>
            </a:r>
          </a:p>
          <a:p>
            <a:pPr lvl="0">
              <a:spcBef>
                <a:spcPts val="0"/>
              </a:spcBef>
              <a:buNone/>
            </a:pPr>
            <a:r>
              <a:t/>
            </a:r>
            <a:endParaRPr/>
          </a:p>
          <a:p>
            <a:pPr lvl="0">
              <a:spcBef>
                <a:spcPts val="0"/>
              </a:spcBef>
              <a:buNone/>
            </a:pPr>
            <a:r>
              <a:t/>
            </a:r>
            <a:endParaRPr/>
          </a:p>
          <a:p>
            <a:pPr lvl="0">
              <a:spcBef>
                <a:spcPts val="0"/>
              </a:spcBef>
              <a:buNone/>
            </a:pPr>
            <a:r>
              <a:rPr lang="zh-TW"/>
              <a:t>先講RFM Bryan's Notes for Big Data &amp; Career: 資料分析鍊金術(七)-消費者分層-RFM模型原理與應用</a:t>
            </a:r>
          </a:p>
          <a:p>
            <a:pPr lvl="0">
              <a:spcBef>
                <a:spcPts val="0"/>
              </a:spcBef>
              <a:buNone/>
            </a:pPr>
            <a:r>
              <a:rPr lang="zh-TW"/>
              <a:t>http://blog.bryanbigdata.com/2014/03/rfm.html</a:t>
            </a:r>
          </a:p>
          <a:p>
            <a:pPr lvl="0">
              <a:spcBef>
                <a:spcPts val="0"/>
              </a:spcBef>
              <a:buNone/>
            </a:pPr>
            <a:r>
              <a:rPr lang="zh-TW" u="sng">
                <a:solidFill>
                  <a:schemeClr val="hlink"/>
                </a:solidFill>
                <a:hlinkClick r:id="rId2"/>
              </a:rPr>
              <a:t>https://www.evernote.com/shard/s4/nl/308055/307d0c41-1c86-4230-907c-18fc92a4d0b4/</a:t>
            </a:r>
          </a:p>
          <a:p>
            <a:pPr lvl="0">
              <a:spcBef>
                <a:spcPts val="0"/>
              </a:spcBef>
              <a:buNone/>
            </a:pPr>
            <a:r>
              <a:t/>
            </a:r>
            <a:endParaRPr/>
          </a:p>
          <a:p>
            <a:pPr lvl="0">
              <a:spcBef>
                <a:spcPts val="0"/>
              </a:spcBef>
              <a:buNone/>
            </a:pPr>
            <a:r>
              <a:t/>
            </a:r>
            <a:endParaRPr/>
          </a:p>
        </p:txBody>
      </p:sp>
      <p:sp>
        <p:nvSpPr>
          <p:cNvPr id="167" name="Shape 16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https://docs.google.com/document/d/1MxhEMxLqMjglkDY_ah849JKe51uBW9jtQLMh23YqbyY/pub</a:t>
            </a:r>
          </a:p>
        </p:txBody>
      </p:sp>
      <p:sp>
        <p:nvSpPr>
          <p:cNvPr id="382" name="Shape 38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392" name="Shape 39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03" name="Shape 40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rPr lang="zh-TW"/>
              <a:t>有沒有更科學的方法呢？</a:t>
            </a:r>
          </a:p>
          <a:p>
            <a:pPr lvl="0" rtl="0">
              <a:spcBef>
                <a:spcPts val="0"/>
              </a:spcBef>
              <a:buNone/>
            </a:pPr>
            <a:r>
              <a:rPr lang="zh-TW"/>
              <a:t>老闆</a:t>
            </a:r>
          </a:p>
        </p:txBody>
      </p:sp>
      <p:sp>
        <p:nvSpPr>
          <p:cNvPr id="413" name="Shape 41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u="sng">
                <a:solidFill>
                  <a:schemeClr val="hlink"/>
                </a:solidFill>
                <a:hlinkClick r:id="rId2"/>
              </a:rPr>
              <a:t>https://docs.google.com/document/d/1ZfH_29Wv3QW_Y5j2kAVgzvbMJUgMB83MzPNghdxTIHI/edit?usp=sharing</a:t>
            </a:r>
          </a:p>
        </p:txBody>
      </p:sp>
      <p:sp>
        <p:nvSpPr>
          <p:cNvPr id="423" name="Shape 42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u="sng">
                <a:solidFill>
                  <a:schemeClr val="hlink"/>
                </a:solidFill>
                <a:hlinkClick r:id="rId2"/>
              </a:rPr>
              <a:t>https://docs.google.com/spreadsheets/d/1GMr8fFVMD8zXBiWuoMSnVnh_Gc2PM1cPwggEUfPGMao/edit?usp=sharing</a:t>
            </a:r>
          </a:p>
          <a:p>
            <a:pPr lvl="0">
              <a:spcBef>
                <a:spcPts val="0"/>
              </a:spcBef>
              <a:buNone/>
            </a:pPr>
            <a:r>
              <a:t/>
            </a:r>
            <a:endParaRPr/>
          </a:p>
          <a:p>
            <a:pPr lvl="0">
              <a:spcBef>
                <a:spcPts val="0"/>
              </a:spcBef>
              <a:buNone/>
            </a:pPr>
            <a:r>
              <a:t/>
            </a:r>
            <a:endParaRPr/>
          </a:p>
        </p:txBody>
      </p:sp>
      <p:sp>
        <p:nvSpPr>
          <p:cNvPr id="436" name="Shape 43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51" name="Shape 45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464" name="Shape 46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481" name="Shape 48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496" name="Shape 49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我會資料敘述級的主要技能了</a:t>
            </a:r>
          </a:p>
          <a:p>
            <a:pPr lvl="0">
              <a:spcBef>
                <a:spcPts val="0"/>
              </a:spcBef>
              <a:buNone/>
            </a:pPr>
            <a:r>
              <a:t/>
            </a:r>
            <a:endParaRPr/>
          </a:p>
          <a:p>
            <a:pPr lvl="0">
              <a:spcBef>
                <a:spcPts val="0"/>
              </a:spcBef>
              <a:buNone/>
            </a:pPr>
            <a:r>
              <a:rPr lang="zh-TW" u="sng">
                <a:solidFill>
                  <a:schemeClr val="hlink"/>
                </a:solidFill>
                <a:hlinkClick r:id="rId2"/>
              </a:rPr>
              <a:t>https://docs.google.com/presentation/d/1GeW5yPbRidUjQg_c1MBLlpq2z0gN8o9s57ySmwiSfEs/edit#slide=id.g1d3dea98f9_0_1</a:t>
            </a:r>
            <a:r>
              <a:rPr lang="zh-TW"/>
              <a:t> </a:t>
            </a:r>
          </a:p>
        </p:txBody>
      </p:sp>
      <p:sp>
        <p:nvSpPr>
          <p:cNvPr id="177" name="Shape 17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14" name="Shape 51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15" name="Shape 51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33" name="Shape 53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45" name="Shape 54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65" name="Shape 56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78" name="Shape 57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79" name="Shape 57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595" name="Shape 59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Shape 60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09" name="Shape 60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610" name="Shape 61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626" name="Shape 62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639" name="Shape 63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51" name="Shape 65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652" name="Shape 65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01" name="Shape 20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Shape 66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66" name="Shape 66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667" name="Shape 66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78" name="Shape 67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679" name="Shape 67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693" name="Shape 69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694" name="Shape 69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Shape 70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07" name="Shape 70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708" name="Shape 70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Shape 72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23" name="Shape 72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724" name="Shape 72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45" name="Shape 74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746" name="Shape 74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Shape 75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60" name="Shape 76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761" name="Shape 76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76" name="Shape 77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777" name="Shape 77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Shape 79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791" name="Shape 79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792" name="Shape 79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Shape 80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06" name="Shape 80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分群</a:t>
            </a:r>
          </a:p>
          <a:p>
            <a:pPr lvl="0">
              <a:spcBef>
                <a:spcPts val="0"/>
              </a:spcBef>
              <a:buNone/>
            </a:pPr>
            <a:r>
              <a:t/>
            </a:r>
            <a:endParaRPr/>
          </a:p>
          <a:p>
            <a:pPr lvl="0">
              <a:spcBef>
                <a:spcPts val="0"/>
              </a:spcBef>
              <a:buNone/>
            </a:pPr>
            <a:r>
              <a:rPr lang="zh-TW"/>
              <a:t>曾憲雄 - 資料探勘</a:t>
            </a:r>
          </a:p>
        </p:txBody>
      </p:sp>
      <p:sp>
        <p:nvSpPr>
          <p:cNvPr id="807" name="Shape 80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13" name="Shape 21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Shape 81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14" name="Shape 81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815" name="Shape 81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Shape 84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45" name="Shape 84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solidFill>
                  <a:schemeClr val="dk1"/>
                </a:solidFill>
              </a:rPr>
              <a:t>市場人員的專業</a:t>
            </a:r>
          </a:p>
          <a:p>
            <a:pPr lvl="0">
              <a:spcBef>
                <a:spcPts val="0"/>
              </a:spcBef>
              <a:buNone/>
            </a:pPr>
            <a:r>
              <a:t/>
            </a:r>
            <a:endParaRPr/>
          </a:p>
        </p:txBody>
      </p:sp>
      <p:sp>
        <p:nvSpPr>
          <p:cNvPr id="846" name="Shape 84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有沒有更科學的方法呢？</a:t>
            </a:r>
          </a:p>
          <a:p>
            <a:pPr lvl="0">
              <a:spcBef>
                <a:spcPts val="0"/>
              </a:spcBef>
              <a:buNone/>
            </a:pPr>
            <a:r>
              <a:rPr lang="zh-TW"/>
              <a:t>老闆</a:t>
            </a:r>
          </a:p>
        </p:txBody>
      </p:sp>
      <p:sp>
        <p:nvSpPr>
          <p:cNvPr id="857" name="Shape 85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Shape 86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66" name="Shape 86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資料探勘三大議題</a:t>
            </a:r>
          </a:p>
        </p:txBody>
      </p:sp>
      <p:sp>
        <p:nvSpPr>
          <p:cNvPr id="867" name="Shape 86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Shape 87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79" name="Shape 87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880" name="Shape 88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Shape 89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892" name="Shape 89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893" name="Shape 89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Shape 90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02" name="Shape 90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903" name="Shape 90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Shape 91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15" name="Shape 91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資料點x2=&lt;21,26&gt;</a:t>
            </a:r>
          </a:p>
        </p:txBody>
      </p:sp>
      <p:sp>
        <p:nvSpPr>
          <p:cNvPr id="916" name="Shape 91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Shape 92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30" name="Shape 93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31" name="Shape 93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Shape 96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62" name="Shape 96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63" name="Shape 96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只有一組均值跟離度，我覺得對他們認識還是不夠多</a:t>
            </a:r>
          </a:p>
          <a:p>
            <a:pPr lvl="0">
              <a:spcBef>
                <a:spcPts val="0"/>
              </a:spcBef>
              <a:buNone/>
            </a:pPr>
            <a:r>
              <a:rPr lang="zh-TW"/>
              <a:t>希望能給我再詳細一點的資料介紹</a:t>
            </a:r>
          </a:p>
        </p:txBody>
      </p:sp>
      <p:sp>
        <p:nvSpPr>
          <p:cNvPr id="224" name="Shape 22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Shape 97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74" name="Shape 97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975" name="Shape 97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Shape 989"/>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990" name="Shape 99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91" name="Shape 99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Shape 100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05" name="Shape 100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006" name="Shape 100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Shape 102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27" name="Shape 102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028" name="Shape 102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Shape 103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39" name="Shape 103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040" name="Shape 104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Shape 1046"/>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47" name="Shape 1047"/>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048" name="Shape 1048"/>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Shape 10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56" name="Shape 105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057" name="Shape 105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Shape 107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71" name="Shape 107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072" name="Shape 107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Shape 108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086" name="Shape 108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087" name="Shape 108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Shape 110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04" name="Shape 110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105" name="Shape 110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rPr lang="zh-TW"/>
              <a:t>我聽過眾數可以有很多個</a:t>
            </a:r>
          </a:p>
          <a:p>
            <a:pPr lvl="0" rtl="0">
              <a:spcBef>
                <a:spcPts val="0"/>
              </a:spcBef>
              <a:buNone/>
            </a:pPr>
            <a:r>
              <a:rPr lang="zh-TW"/>
              <a:t>沒聽過均值跟離度可以很多個啊？</a:t>
            </a:r>
          </a:p>
        </p:txBody>
      </p:sp>
      <p:sp>
        <p:nvSpPr>
          <p:cNvPr id="234" name="Shape 23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Shape 111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15" name="Shape 111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116" name="Shape 111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Shape 112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25" name="Shape 112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126" name="Shape 112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Shape 113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38" name="Shape 113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139" name="Shape 113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Shape 115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54" name="Shape 115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155" name="Shape 115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Shape 117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72" name="Shape 117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173" name="Shape 117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Shape 119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193" name="Shape 119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194" name="Shape 119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Shape 121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211" name="Shape 121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212" name="Shape 121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229" name="Shape 122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230" name="Shape 123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Shape 124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248" name="Shape 124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249" name="Shape 124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Shape 126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264" name="Shape 126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265" name="Shape 126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43" name="Shape 24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Shape 128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283" name="Shape 128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284" name="Shape 128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6" name="Shape 1296"/>
        <p:cNvGrpSpPr/>
        <p:nvPr/>
      </p:nvGrpSpPr>
      <p:grpSpPr>
        <a:xfrm>
          <a:off x="0" y="0"/>
          <a:ext cx="0" cy="0"/>
          <a:chOff x="0" y="0"/>
          <a:chExt cx="0" cy="0"/>
        </a:xfrm>
      </p:grpSpPr>
      <p:sp>
        <p:nvSpPr>
          <p:cNvPr id="1297" name="Shape 129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298" name="Shape 129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299" name="Shape 129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Shape 130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306" name="Shape 130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zh-TW">
                <a:solidFill>
                  <a:schemeClr val="dk1"/>
                </a:solidFill>
              </a:rPr>
              <a:t>老闆</a:t>
            </a:r>
          </a:p>
          <a:p>
            <a:pPr lvl="0">
              <a:spcBef>
                <a:spcPts val="0"/>
              </a:spcBef>
              <a:buClr>
                <a:schemeClr val="dk1"/>
              </a:buClr>
              <a:buSzPct val="78571"/>
              <a:buFont typeface="Arial"/>
              <a:buNone/>
            </a:pPr>
            <a:r>
              <a:rPr lang="zh-TW">
                <a:solidFill>
                  <a:schemeClr val="dk1"/>
                </a:solidFill>
              </a:rPr>
              <a:t>有人買車、有人不買，我想知道這群顧客到底是怎樣？</a:t>
            </a:r>
          </a:p>
          <a:p>
            <a:pPr lvl="0" rtl="0">
              <a:spcBef>
                <a:spcPts val="0"/>
              </a:spcBef>
              <a:buNone/>
            </a:pPr>
            <a:r>
              <a:t/>
            </a:r>
            <a:endParaRPr/>
          </a:p>
        </p:txBody>
      </p:sp>
      <p:sp>
        <p:nvSpPr>
          <p:cNvPr id="1307" name="Shape 130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Shape 131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316" name="Shape 131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a:t>https://docs.google.com/document/d/1hUqHNhEK1QMSK1PVZkXfqdf34yNkTLG7Lbp_ZOBuJN4/edit?usp=sharing</a:t>
            </a:r>
          </a:p>
        </p:txBody>
      </p:sp>
      <p:sp>
        <p:nvSpPr>
          <p:cNvPr id="1317" name="Shape 131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Shape 132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329" name="Shape 132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330" name="Shape 133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Shape 1341"/>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342" name="Shape 1342"/>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343" name="Shape 1343"/>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Shape 13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356" name="Shape 135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357" name="Shape 135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Shape 1370"/>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371" name="Shape 137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372" name="Shape 137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Shape 1384"/>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385" name="Shape 138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386" name="Shape 138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Shape 140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403" name="Shape 140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404" name="Shape 140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59" name="Shape 25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Shape 141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419" name="Shape 141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420" name="Shape 142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Shape 143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433" name="Shape 143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rPr lang="zh-TW" u="sng">
                <a:solidFill>
                  <a:schemeClr val="hlink"/>
                </a:solidFill>
                <a:hlinkClick r:id="rId2"/>
              </a:rPr>
              <a:t>https://pulipulichen.github.io/jieba-js/weka/simple-kmeans</a:t>
            </a:r>
            <a:r>
              <a:rPr lang="zh-TW"/>
              <a:t> </a:t>
            </a:r>
          </a:p>
        </p:txBody>
      </p:sp>
      <p:sp>
        <p:nvSpPr>
          <p:cNvPr id="1434" name="Shape 143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Shape 1443"/>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444" name="Shape 1444"/>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445" name="Shape 1445"/>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Shape 145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458" name="Shape 145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459" name="Shape 145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Shape 146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469" name="Shape 146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rtl="0">
              <a:spcBef>
                <a:spcPts val="0"/>
              </a:spcBef>
              <a:buNone/>
            </a:pPr>
            <a:r>
              <a:t/>
            </a:r>
            <a:endParaRPr/>
          </a:p>
        </p:txBody>
      </p:sp>
      <p:sp>
        <p:nvSpPr>
          <p:cNvPr id="1470" name="Shape 147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rtl="0">
              <a:spcBef>
                <a:spcPts val="0"/>
              </a:spcBef>
              <a:buNone/>
            </a:pPr>
            <a:fld id="{00000000-1234-1234-1234-123412341234}" type="slidenum">
              <a:rPr lang="zh-TW"/>
              <a:t>‹#›</a:t>
            </a:fld>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Shape 1482"/>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483" name="Shape 148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484" name="Shape 148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Shape 149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496" name="Shape 149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497" name="Shape 149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Shape 1507"/>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508" name="Shape 150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509" name="Shape 150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Shape 1528"/>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529" name="Shape 152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530" name="Shape 153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Shape 1555"/>
          <p:cNvSpPr/>
          <p:nvPr>
            <p:ph idx="2" type="sldImg"/>
          </p:nvPr>
        </p:nvSpPr>
        <p:spPr>
          <a:xfrm>
            <a:off x="1371600" y="1143000"/>
            <a:ext cx="4114800" cy="3086100"/>
          </a:xfrm>
          <a:custGeom>
            <a:pathLst>
              <a:path extrusionOk="0" h="120000" w="120000">
                <a:moveTo>
                  <a:pt x="0" y="0"/>
                </a:moveTo>
                <a:lnTo>
                  <a:pt x="120000" y="0"/>
                </a:lnTo>
                <a:lnTo>
                  <a:pt x="120000" y="120000"/>
                </a:lnTo>
                <a:lnTo>
                  <a:pt x="0" y="120000"/>
                </a:lnTo>
                <a:close/>
              </a:path>
            </a:pathLst>
          </a:custGeom>
        </p:spPr>
      </p:sp>
      <p:sp>
        <p:nvSpPr>
          <p:cNvPr id="1556" name="Shape 155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557" name="Shape 155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1.pn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jp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hyperlink" Target="http://blog.pulipuli.info/" TargetMode="External"/><Relationship Id="rId7" Type="http://schemas.openxmlformats.org/officeDocument/2006/relationships/image" Target="../media/image17.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type="title">
  <p:cSld name="標題投影片">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Shape 15"/>
          <p:cNvSpPr txBox="1"/>
          <p:nvPr>
            <p:ph idx="1" type="subTitle"/>
          </p:nvPr>
        </p:nvSpPr>
        <p:spPr>
          <a:xfrm>
            <a:off x="1431750" y="4910000"/>
            <a:ext cx="4340700" cy="1100700"/>
          </a:xfrm>
          <a:prstGeom prst="rect">
            <a:avLst/>
          </a:prstGeom>
          <a:noFill/>
          <a:ln>
            <a:noFill/>
          </a:ln>
        </p:spPr>
        <p:txBody>
          <a:bodyPr anchorCtr="0" anchor="t" bIns="91425" lIns="91425" rIns="91425" tIns="91425"/>
          <a:lstStyle>
            <a:lvl1pPr indent="0" lvl="0" marL="0" marR="0" rtl="0">
              <a:spcBef>
                <a:spcPts val="360"/>
              </a:spcBef>
              <a:spcAft>
                <a:spcPts val="0"/>
              </a:spcAft>
              <a:buSzPct val="100000"/>
              <a:buFont typeface="Noto Symbol"/>
              <a:buNone/>
              <a:defRPr sz="2400">
                <a:solidFill>
                  <a:schemeClr val="dk2"/>
                </a:solidFill>
              </a:defRPr>
            </a:lvl1pPr>
            <a:lvl2pPr indent="-120650" lvl="1" marL="742950" marR="0" rtl="0">
              <a:spcBef>
                <a:spcPts val="520"/>
              </a:spcBef>
              <a:spcAft>
                <a:spcPts val="0"/>
              </a:spcAft>
              <a:buClr>
                <a:schemeClr val="dk2"/>
              </a:buClr>
              <a:buFont typeface="Noto Symbol"/>
              <a:buChar char="▪"/>
              <a:defRPr>
                <a:solidFill>
                  <a:schemeClr val="dk2"/>
                </a:solidFill>
              </a:defRPr>
            </a:lvl2pPr>
            <a:lvl3pPr indent="-76200" lvl="2" marL="1143000" marR="0" rtl="0">
              <a:spcBef>
                <a:spcPts val="480"/>
              </a:spcBef>
              <a:spcAft>
                <a:spcPts val="0"/>
              </a:spcAft>
              <a:buFont typeface="Cambria"/>
              <a:buChar char="•"/>
              <a:defRPr>
                <a:solidFill>
                  <a:schemeClr val="dk2"/>
                </a:solidFill>
              </a:defRPr>
            </a:lvl3pPr>
            <a:lvl4pPr indent="-101600" lvl="3" marL="1600200" marR="0" rtl="0">
              <a:spcBef>
                <a:spcPts val="400"/>
              </a:spcBef>
              <a:spcAft>
                <a:spcPts val="0"/>
              </a:spcAft>
              <a:buClr>
                <a:schemeClr val="dk2"/>
              </a:buClr>
              <a:buFont typeface="Cambria"/>
              <a:buChar char="–"/>
              <a:defRPr>
                <a:solidFill>
                  <a:schemeClr val="dk2"/>
                </a:solidFill>
              </a:defRPr>
            </a:lvl4pPr>
            <a:lvl5pPr indent="-101600" lvl="4" marL="2057400" marR="0" rtl="0">
              <a:spcBef>
                <a:spcPts val="400"/>
              </a:spcBef>
              <a:spcAft>
                <a:spcPts val="0"/>
              </a:spcAft>
              <a:buClr>
                <a:schemeClr val="dk2"/>
              </a:buClr>
              <a:buFont typeface="Cambria"/>
              <a:buChar char="»"/>
              <a:defRPr>
                <a:solidFill>
                  <a:schemeClr val="dk2"/>
                </a:solidFill>
              </a:defRPr>
            </a:lvl5pPr>
            <a:lvl6pPr indent="-114300" lvl="5" marL="2514600" marR="0" rtl="0">
              <a:lnSpc>
                <a:spcPct val="90000"/>
              </a:lnSpc>
              <a:spcBef>
                <a:spcPts val="500"/>
              </a:spcBef>
              <a:buClr>
                <a:schemeClr val="dk2"/>
              </a:buClr>
              <a:buFont typeface="Arial"/>
              <a:buChar char="•"/>
              <a:defRPr>
                <a:solidFill>
                  <a:schemeClr val="dk2"/>
                </a:solidFill>
              </a:defRPr>
            </a:lvl6pPr>
            <a:lvl7pPr indent="-114300" lvl="6" marL="2971800" marR="0" rtl="0">
              <a:lnSpc>
                <a:spcPct val="90000"/>
              </a:lnSpc>
              <a:spcBef>
                <a:spcPts val="500"/>
              </a:spcBef>
              <a:buClr>
                <a:schemeClr val="dk2"/>
              </a:buClr>
              <a:buFont typeface="Arial"/>
              <a:buChar char="•"/>
              <a:defRPr>
                <a:solidFill>
                  <a:schemeClr val="dk2"/>
                </a:solidFill>
              </a:defRPr>
            </a:lvl7pPr>
            <a:lvl8pPr indent="-114300" lvl="7" marL="3429000" marR="0" rtl="0">
              <a:lnSpc>
                <a:spcPct val="90000"/>
              </a:lnSpc>
              <a:spcBef>
                <a:spcPts val="500"/>
              </a:spcBef>
              <a:buClr>
                <a:schemeClr val="dk2"/>
              </a:buClr>
              <a:buFont typeface="Arial"/>
              <a:buChar char="•"/>
              <a:defRPr>
                <a:solidFill>
                  <a:schemeClr val="dk2"/>
                </a:solidFill>
              </a:defRPr>
            </a:lvl8pPr>
            <a:lvl9pPr indent="-114300" lvl="8" marL="3886200" marR="0" rtl="0">
              <a:lnSpc>
                <a:spcPct val="90000"/>
              </a:lnSpc>
              <a:spcBef>
                <a:spcPts val="500"/>
              </a:spcBef>
              <a:buClr>
                <a:schemeClr val="dk2"/>
              </a:buClr>
              <a:buFont typeface="Arial"/>
              <a:buChar char="•"/>
              <a:defRPr>
                <a:solidFill>
                  <a:schemeClr val="dk2"/>
                </a:solidFill>
              </a:defRPr>
            </a:lvl9pPr>
          </a:lstStyle>
          <a:p/>
        </p:txBody>
      </p:sp>
      <p:sp>
        <p:nvSpPr>
          <p:cNvPr id="16" name="Shape 16"/>
          <p:cNvSpPr txBox="1"/>
          <p:nvPr>
            <p:ph type="ctrTitle"/>
          </p:nvPr>
        </p:nvSpPr>
        <p:spPr>
          <a:xfrm>
            <a:off x="599675" y="2895750"/>
            <a:ext cx="5469900" cy="533400"/>
          </a:xfrm>
          <a:prstGeom prst="rect">
            <a:avLst/>
          </a:prstGeom>
          <a:noFill/>
          <a:ln>
            <a:noFill/>
          </a:ln>
        </p:spPr>
        <p:txBody>
          <a:bodyPr anchorCtr="0" anchor="b" bIns="91425" lIns="91425" rIns="91425" tIns="91425"/>
          <a:lstStyle>
            <a:lvl1pPr indent="0" lvl="0" marL="0" marR="0" rtl="0" algn="l">
              <a:spcBef>
                <a:spcPts val="0"/>
              </a:spcBef>
              <a:spcAft>
                <a:spcPts val="0"/>
              </a:spcAft>
              <a:buClr>
                <a:srgbClr val="000000"/>
              </a:buClr>
              <a:defRPr>
                <a:solidFill>
                  <a:srgbClr val="000000"/>
                </a:solidFill>
              </a:defRPr>
            </a:lvl1pPr>
            <a:lvl2pPr indent="0" lvl="1" marL="0" marR="0" rtl="0" algn="l">
              <a:spcBef>
                <a:spcPts val="0"/>
              </a:spcBef>
              <a:spcAft>
                <a:spcPts val="0"/>
              </a:spcAft>
              <a:defRPr/>
            </a:lvl2pPr>
            <a:lvl3pPr indent="0" lvl="2" marL="0" marR="0" rtl="0" algn="l">
              <a:spcBef>
                <a:spcPts val="0"/>
              </a:spcBef>
              <a:spcAft>
                <a:spcPts val="0"/>
              </a:spcAft>
              <a:defRPr/>
            </a:lvl3pPr>
            <a:lvl4pPr indent="0" lvl="3" marL="0" marR="0" rtl="0" algn="l">
              <a:spcBef>
                <a:spcPts val="0"/>
              </a:spcBef>
              <a:spcAft>
                <a:spcPts val="0"/>
              </a:spcAft>
              <a:defRPr/>
            </a:lvl4pPr>
            <a:lvl5pPr indent="0" lvl="4" marL="0" marR="0" rtl="0" algn="l">
              <a:spcBef>
                <a:spcPts val="0"/>
              </a:spcBef>
              <a:spcAft>
                <a:spcPts val="0"/>
              </a:spcAft>
              <a:defRPr/>
            </a:lvl5pPr>
            <a:lvl6pPr indent="0" lvl="5" marL="457200" marR="0" rtl="0" algn="l">
              <a:spcBef>
                <a:spcPts val="0"/>
              </a:spcBef>
              <a:spcAft>
                <a:spcPts val="0"/>
              </a:spcAft>
              <a:defRPr/>
            </a:lvl6pPr>
            <a:lvl7pPr indent="0" lvl="6" marL="914400" marR="0" rtl="0" algn="l">
              <a:spcBef>
                <a:spcPts val="0"/>
              </a:spcBef>
              <a:spcAft>
                <a:spcPts val="0"/>
              </a:spcAft>
              <a:defRPr/>
            </a:lvl7pPr>
            <a:lvl8pPr indent="0" lvl="7" marL="1371600" marR="0" rtl="0" algn="l">
              <a:spcBef>
                <a:spcPts val="0"/>
              </a:spcBef>
              <a:spcAft>
                <a:spcPts val="0"/>
              </a:spcAft>
              <a:defRPr/>
            </a:lvl8pPr>
            <a:lvl9pPr indent="0" lvl="8" marL="1828800" marR="0" rtl="0" algn="l">
              <a:spcBef>
                <a:spcPts val="0"/>
              </a:spcBef>
              <a:spcAft>
                <a:spcPts val="0"/>
              </a:spcAft>
              <a:defRPr/>
            </a:lvl9pPr>
          </a:lstStyle>
          <a:p/>
        </p:txBody>
      </p:sp>
      <p:pic>
        <p:nvPicPr>
          <p:cNvPr id="17" name="Shape 17"/>
          <p:cNvPicPr preferRelativeResize="0"/>
          <p:nvPr/>
        </p:nvPicPr>
        <p:blipFill>
          <a:blip r:embed="rId3">
            <a:alphaModFix/>
          </a:blip>
          <a:stretch>
            <a:fillRect/>
          </a:stretch>
        </p:blipFill>
        <p:spPr>
          <a:xfrm>
            <a:off x="4372898" y="0"/>
            <a:ext cx="4771102" cy="6857999"/>
          </a:xfrm>
          <a:prstGeom prst="rect">
            <a:avLst/>
          </a:prstGeom>
          <a:noFill/>
          <a:ln>
            <a:noFill/>
          </a:ln>
        </p:spPr>
      </p:pic>
      <p:pic>
        <p:nvPicPr>
          <p:cNvPr id="18" name="Shape 18"/>
          <p:cNvPicPr preferRelativeResize="0"/>
          <p:nvPr/>
        </p:nvPicPr>
        <p:blipFill>
          <a:blip r:embed="rId4">
            <a:alphaModFix/>
          </a:blip>
          <a:stretch>
            <a:fillRect/>
          </a:stretch>
        </p:blipFill>
        <p:spPr>
          <a:xfrm>
            <a:off x="4" y="0"/>
            <a:ext cx="302341" cy="6857999"/>
          </a:xfrm>
          <a:prstGeom prst="rect">
            <a:avLst/>
          </a:prstGeom>
          <a:noFill/>
          <a:ln>
            <a:noFill/>
          </a:ln>
        </p:spPr>
      </p:pic>
      <p:sp>
        <p:nvSpPr>
          <p:cNvPr id="19" name="Shape 19"/>
          <p:cNvSpPr txBox="1"/>
          <p:nvPr>
            <p:ph idx="2" type="subTitle"/>
          </p:nvPr>
        </p:nvSpPr>
        <p:spPr>
          <a:xfrm>
            <a:off x="599675" y="1459125"/>
            <a:ext cx="5469900" cy="465000"/>
          </a:xfrm>
          <a:prstGeom prst="rect">
            <a:avLst/>
          </a:prstGeom>
          <a:noFill/>
          <a:ln>
            <a:noFill/>
          </a:ln>
        </p:spPr>
        <p:txBody>
          <a:bodyPr anchorCtr="0" anchor="t" bIns="91425" lIns="91425" rIns="91425" tIns="91425"/>
          <a:lstStyle>
            <a:lvl1pPr indent="0" lvl="0" marL="0" marR="0" rtl="0">
              <a:spcBef>
                <a:spcPts val="360"/>
              </a:spcBef>
              <a:spcAft>
                <a:spcPts val="0"/>
              </a:spcAft>
              <a:buSzPct val="100000"/>
              <a:buFont typeface="Noto Symbol"/>
              <a:buNone/>
              <a:defRPr sz="2400">
                <a:solidFill>
                  <a:schemeClr val="dk2"/>
                </a:solidFill>
              </a:defRPr>
            </a:lvl1pPr>
            <a:lvl2pPr indent="-120650" lvl="1" marL="742950" marR="0" rtl="0">
              <a:spcBef>
                <a:spcPts val="520"/>
              </a:spcBef>
              <a:spcAft>
                <a:spcPts val="0"/>
              </a:spcAft>
              <a:buClr>
                <a:schemeClr val="dk2"/>
              </a:buClr>
              <a:buFont typeface="Noto Symbol"/>
              <a:buChar char="▪"/>
              <a:defRPr>
                <a:solidFill>
                  <a:schemeClr val="dk2"/>
                </a:solidFill>
              </a:defRPr>
            </a:lvl2pPr>
            <a:lvl3pPr indent="-76200" lvl="2" marL="1143000" marR="0" rtl="0">
              <a:spcBef>
                <a:spcPts val="480"/>
              </a:spcBef>
              <a:spcAft>
                <a:spcPts val="0"/>
              </a:spcAft>
              <a:buFont typeface="Cambria"/>
              <a:buChar char="•"/>
              <a:defRPr>
                <a:solidFill>
                  <a:schemeClr val="dk2"/>
                </a:solidFill>
              </a:defRPr>
            </a:lvl3pPr>
            <a:lvl4pPr indent="-101600" lvl="3" marL="1600200" marR="0" rtl="0">
              <a:spcBef>
                <a:spcPts val="400"/>
              </a:spcBef>
              <a:spcAft>
                <a:spcPts val="0"/>
              </a:spcAft>
              <a:buClr>
                <a:schemeClr val="dk2"/>
              </a:buClr>
              <a:buFont typeface="Cambria"/>
              <a:buChar char="–"/>
              <a:defRPr>
                <a:solidFill>
                  <a:schemeClr val="dk2"/>
                </a:solidFill>
              </a:defRPr>
            </a:lvl4pPr>
            <a:lvl5pPr indent="-101600" lvl="4" marL="2057400" marR="0" rtl="0">
              <a:spcBef>
                <a:spcPts val="400"/>
              </a:spcBef>
              <a:spcAft>
                <a:spcPts val="0"/>
              </a:spcAft>
              <a:buClr>
                <a:schemeClr val="dk2"/>
              </a:buClr>
              <a:buFont typeface="Cambria"/>
              <a:buChar char="»"/>
              <a:defRPr>
                <a:solidFill>
                  <a:schemeClr val="dk2"/>
                </a:solidFill>
              </a:defRPr>
            </a:lvl5pPr>
            <a:lvl6pPr indent="-114300" lvl="5" marL="2514600" marR="0" rtl="0">
              <a:lnSpc>
                <a:spcPct val="90000"/>
              </a:lnSpc>
              <a:spcBef>
                <a:spcPts val="500"/>
              </a:spcBef>
              <a:buClr>
                <a:schemeClr val="dk2"/>
              </a:buClr>
              <a:buFont typeface="Arial"/>
              <a:buChar char="•"/>
              <a:defRPr>
                <a:solidFill>
                  <a:schemeClr val="dk2"/>
                </a:solidFill>
              </a:defRPr>
            </a:lvl6pPr>
            <a:lvl7pPr indent="-114300" lvl="6" marL="2971800" marR="0" rtl="0">
              <a:lnSpc>
                <a:spcPct val="90000"/>
              </a:lnSpc>
              <a:spcBef>
                <a:spcPts val="500"/>
              </a:spcBef>
              <a:buClr>
                <a:schemeClr val="dk2"/>
              </a:buClr>
              <a:buFont typeface="Arial"/>
              <a:buChar char="•"/>
              <a:defRPr>
                <a:solidFill>
                  <a:schemeClr val="dk2"/>
                </a:solidFill>
              </a:defRPr>
            </a:lvl7pPr>
            <a:lvl8pPr indent="-114300" lvl="7" marL="3429000" marR="0" rtl="0">
              <a:lnSpc>
                <a:spcPct val="90000"/>
              </a:lnSpc>
              <a:spcBef>
                <a:spcPts val="500"/>
              </a:spcBef>
              <a:buClr>
                <a:schemeClr val="dk2"/>
              </a:buClr>
              <a:buFont typeface="Arial"/>
              <a:buChar char="•"/>
              <a:defRPr>
                <a:solidFill>
                  <a:schemeClr val="dk2"/>
                </a:solidFill>
              </a:defRPr>
            </a:lvl8pPr>
            <a:lvl9pPr indent="-114300" lvl="8" marL="3886200" marR="0" rtl="0">
              <a:lnSpc>
                <a:spcPct val="90000"/>
              </a:lnSpc>
              <a:spcBef>
                <a:spcPts val="500"/>
              </a:spcBef>
              <a:buClr>
                <a:schemeClr val="dk2"/>
              </a:buClr>
              <a:buFont typeface="Arial"/>
              <a:buChar char="•"/>
              <a:defRPr>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兩項物件 1">
    <p:spTree>
      <p:nvGrpSpPr>
        <p:cNvPr id="69" name="Shape 69"/>
        <p:cNvGrpSpPr/>
        <p:nvPr/>
      </p:nvGrpSpPr>
      <p:grpSpPr>
        <a:xfrm>
          <a:off x="0" y="0"/>
          <a:ext cx="0" cy="0"/>
          <a:chOff x="0" y="0"/>
          <a:chExt cx="0" cy="0"/>
        </a:xfrm>
      </p:grpSpPr>
      <p:sp>
        <p:nvSpPr>
          <p:cNvPr id="70" name="Shape 70"/>
          <p:cNvSpPr txBox="1"/>
          <p:nvPr>
            <p:ph type="title"/>
          </p:nvPr>
        </p:nvSpPr>
        <p:spPr>
          <a:xfrm>
            <a:off x="476250" y="169425"/>
            <a:ext cx="8191500" cy="12438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71" name="Shape 71"/>
          <p:cNvSpPr txBox="1"/>
          <p:nvPr>
            <p:ph idx="1" type="body"/>
          </p:nvPr>
        </p:nvSpPr>
        <p:spPr>
          <a:xfrm>
            <a:off x="533400" y="1791150"/>
            <a:ext cx="8134200" cy="2291400"/>
          </a:xfrm>
          <a:prstGeom prst="rect">
            <a:avLst/>
          </a:prstGeom>
          <a:noFill/>
          <a:ln>
            <a:noFill/>
          </a:ln>
        </p:spPr>
        <p:txBody>
          <a:bodyPr anchorCtr="0" anchor="t" bIns="91425" lIns="91425" rIns="91425" tIns="91425"/>
          <a:lstStyle>
            <a:lvl1pPr indent="-165100" lvl="0" marL="342900" rtl="0" algn="l">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72" name="Shape 72"/>
          <p:cNvSpPr txBox="1"/>
          <p:nvPr>
            <p:ph idx="2" type="body"/>
          </p:nvPr>
        </p:nvSpPr>
        <p:spPr>
          <a:xfrm>
            <a:off x="476249" y="4211550"/>
            <a:ext cx="8248500" cy="2291400"/>
          </a:xfrm>
          <a:prstGeom prst="rect">
            <a:avLst/>
          </a:prstGeom>
          <a:noFill/>
          <a:ln>
            <a:noFill/>
          </a:ln>
        </p:spPr>
        <p:txBody>
          <a:bodyPr anchorCtr="0" anchor="t" bIns="91425" lIns="91425" rIns="91425" tIns="91425"/>
          <a:lstStyle>
            <a:lvl1pPr indent="-165100" lvl="0" marL="342900" rtl="0" algn="l">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73" name="Shape 73"/>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74" name="Shape 74"/>
          <p:cNvSpPr txBox="1"/>
          <p:nvPr>
            <p:ph idx="3" type="subTitle"/>
          </p:nvPr>
        </p:nvSpPr>
        <p:spPr>
          <a:xfrm>
            <a:off x="24200" y="6583675"/>
            <a:ext cx="8052000" cy="274200"/>
          </a:xfrm>
          <a:prstGeom prst="rect">
            <a:avLst/>
          </a:prstGeom>
        </p:spPr>
        <p:txBody>
          <a:bodyPr anchorCtr="0" anchor="ctr" bIns="91425" lIns="91425" rIns="91425"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章節標題 2 1">
    <p:bg>
      <p:bgPr>
        <a:solidFill>
          <a:srgbClr val="FFFFFF"/>
        </a:solidFill>
      </p:bgPr>
    </p:bg>
    <p:spTree>
      <p:nvGrpSpPr>
        <p:cNvPr id="75" name="Shape 75"/>
        <p:cNvGrpSpPr/>
        <p:nvPr/>
      </p:nvGrpSpPr>
      <p:grpSpPr>
        <a:xfrm>
          <a:off x="0" y="0"/>
          <a:ext cx="0" cy="0"/>
          <a:chOff x="0" y="0"/>
          <a:chExt cx="0" cy="0"/>
        </a:xfrm>
      </p:grpSpPr>
      <p:grpSp>
        <p:nvGrpSpPr>
          <p:cNvPr id="76" name="Shape 76"/>
          <p:cNvGrpSpPr/>
          <p:nvPr/>
        </p:nvGrpSpPr>
        <p:grpSpPr>
          <a:xfrm>
            <a:off x="0" y="0"/>
            <a:ext cx="5252825" cy="6857999"/>
            <a:chOff x="2426150" y="0"/>
            <a:chExt cx="5252825" cy="6857999"/>
          </a:xfrm>
        </p:grpSpPr>
        <p:pic>
          <p:nvPicPr>
            <p:cNvPr id="77" name="Shape 77"/>
            <p:cNvPicPr preferRelativeResize="0"/>
            <p:nvPr/>
          </p:nvPicPr>
          <p:blipFill>
            <a:blip r:embed="rId2">
              <a:alphaModFix/>
            </a:blip>
            <a:stretch>
              <a:fillRect/>
            </a:stretch>
          </p:blipFill>
          <p:spPr>
            <a:xfrm flipH="1">
              <a:off x="2907873" y="0"/>
              <a:ext cx="4771102" cy="6857999"/>
            </a:xfrm>
            <a:prstGeom prst="rect">
              <a:avLst/>
            </a:prstGeom>
            <a:noFill/>
            <a:ln>
              <a:noFill/>
            </a:ln>
          </p:spPr>
        </p:pic>
        <p:pic>
          <p:nvPicPr>
            <p:cNvPr id="78" name="Shape 78"/>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79" name="Shape 79"/>
          <p:cNvPicPr preferRelativeResize="0"/>
          <p:nvPr/>
        </p:nvPicPr>
        <p:blipFill>
          <a:blip r:embed="rId3">
            <a:alphaModFix/>
          </a:blip>
          <a:stretch>
            <a:fillRect/>
          </a:stretch>
        </p:blipFill>
        <p:spPr>
          <a:xfrm rot="5400000">
            <a:off x="4425199" y="2130449"/>
            <a:ext cx="302349" cy="9152750"/>
          </a:xfrm>
          <a:prstGeom prst="rect">
            <a:avLst/>
          </a:prstGeom>
          <a:noFill/>
          <a:ln>
            <a:noFill/>
          </a:ln>
        </p:spPr>
      </p:pic>
      <p:sp>
        <p:nvSpPr>
          <p:cNvPr id="80" name="Shape 80"/>
          <p:cNvSpPr txBox="1"/>
          <p:nvPr>
            <p:ph type="title"/>
          </p:nvPr>
        </p:nvSpPr>
        <p:spPr>
          <a:xfrm>
            <a:off x="3258150" y="169425"/>
            <a:ext cx="5409600" cy="1243800"/>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81" name="Shape 81"/>
          <p:cNvSpPr txBox="1"/>
          <p:nvPr>
            <p:ph idx="1" type="body"/>
          </p:nvPr>
        </p:nvSpPr>
        <p:spPr>
          <a:xfrm>
            <a:off x="3258200" y="1783075"/>
            <a:ext cx="5409600" cy="4711800"/>
          </a:xfrm>
          <a:prstGeom prst="rect">
            <a:avLst/>
          </a:prstGeom>
          <a:noFill/>
          <a:ln>
            <a:noFill/>
          </a:ln>
        </p:spPr>
        <p:txBody>
          <a:bodyPr anchorCtr="0" anchor="t" bIns="91425" lIns="91425" rIns="91425" tIns="91425"/>
          <a:lstStyle>
            <a:lvl1pPr indent="-165100" lvl="0" marL="342900" rtl="0" algn="l">
              <a:lnSpc>
                <a:spcPct val="115000"/>
              </a:lnSpc>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82" name="Shape 82"/>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pic>
        <p:nvPicPr>
          <p:cNvPr descr="[Slide] 實作 Practice slide" id="83" name="Shape 83"/>
          <p:cNvPicPr preferRelativeResize="0"/>
          <p:nvPr/>
        </p:nvPicPr>
        <p:blipFill>
          <a:blip r:embed="rId4">
            <a:alphaModFix/>
          </a:blip>
          <a:stretch>
            <a:fillRect/>
          </a:stretch>
        </p:blipFill>
        <p:spPr>
          <a:xfrm flipH="1">
            <a:off x="210" y="3313551"/>
            <a:ext cx="3094027" cy="29393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章節標題 2">
    <p:bg>
      <p:bgPr>
        <a:solidFill>
          <a:srgbClr val="FFFFFF"/>
        </a:solidFill>
      </p:bgPr>
    </p:bg>
    <p:spTree>
      <p:nvGrpSpPr>
        <p:cNvPr id="84" name="Shape 84"/>
        <p:cNvGrpSpPr/>
        <p:nvPr/>
      </p:nvGrpSpPr>
      <p:grpSpPr>
        <a:xfrm>
          <a:off x="0" y="0"/>
          <a:ext cx="0" cy="0"/>
          <a:chOff x="0" y="0"/>
          <a:chExt cx="0" cy="0"/>
        </a:xfrm>
      </p:grpSpPr>
      <p:grpSp>
        <p:nvGrpSpPr>
          <p:cNvPr id="85" name="Shape 85"/>
          <p:cNvGrpSpPr/>
          <p:nvPr/>
        </p:nvGrpSpPr>
        <p:grpSpPr>
          <a:xfrm>
            <a:off x="0" y="0"/>
            <a:ext cx="5252825" cy="6857999"/>
            <a:chOff x="2426150" y="0"/>
            <a:chExt cx="5252825" cy="6857999"/>
          </a:xfrm>
        </p:grpSpPr>
        <p:pic>
          <p:nvPicPr>
            <p:cNvPr id="86" name="Shape 86"/>
            <p:cNvPicPr preferRelativeResize="0"/>
            <p:nvPr/>
          </p:nvPicPr>
          <p:blipFill>
            <a:blip r:embed="rId2">
              <a:alphaModFix/>
            </a:blip>
            <a:stretch>
              <a:fillRect/>
            </a:stretch>
          </p:blipFill>
          <p:spPr>
            <a:xfrm flipH="1">
              <a:off x="2907873" y="0"/>
              <a:ext cx="4771102" cy="6857999"/>
            </a:xfrm>
            <a:prstGeom prst="rect">
              <a:avLst/>
            </a:prstGeom>
            <a:noFill/>
            <a:ln>
              <a:noFill/>
            </a:ln>
          </p:spPr>
        </p:pic>
        <p:pic>
          <p:nvPicPr>
            <p:cNvPr id="87" name="Shape 87"/>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sp>
        <p:nvSpPr>
          <p:cNvPr id="88" name="Shape 88"/>
          <p:cNvSpPr/>
          <p:nvPr/>
        </p:nvSpPr>
        <p:spPr>
          <a:xfrm>
            <a:off x="560550" y="2128350"/>
            <a:ext cx="1786800" cy="821100"/>
          </a:xfrm>
          <a:prstGeom prst="wedgeRoundRectCallout">
            <a:avLst>
              <a:gd fmla="val -8849" name="adj1"/>
              <a:gd fmla="val 74442" name="adj2"/>
              <a:gd fmla="val 0" name="adj3"/>
            </a:avLst>
          </a:prstGeom>
          <a:no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9" name="Shape 89"/>
          <p:cNvPicPr preferRelativeResize="0"/>
          <p:nvPr/>
        </p:nvPicPr>
        <p:blipFill>
          <a:blip r:embed="rId3">
            <a:alphaModFix/>
          </a:blip>
          <a:stretch>
            <a:fillRect/>
          </a:stretch>
        </p:blipFill>
        <p:spPr>
          <a:xfrm rot="5400000">
            <a:off x="4425199" y="2130449"/>
            <a:ext cx="302349" cy="9152750"/>
          </a:xfrm>
          <a:prstGeom prst="rect">
            <a:avLst/>
          </a:prstGeom>
          <a:noFill/>
          <a:ln>
            <a:noFill/>
          </a:ln>
        </p:spPr>
      </p:pic>
      <p:pic>
        <p:nvPicPr>
          <p:cNvPr descr="slide programming coding code type" id="90" name="Shape 90"/>
          <p:cNvPicPr preferRelativeResize="0"/>
          <p:nvPr/>
        </p:nvPicPr>
        <p:blipFill>
          <a:blip r:embed="rId4">
            <a:alphaModFix/>
          </a:blip>
          <a:stretch>
            <a:fillRect/>
          </a:stretch>
        </p:blipFill>
        <p:spPr>
          <a:xfrm rot="1800014">
            <a:off x="-163090" y="3580715"/>
            <a:ext cx="2854558" cy="3191338"/>
          </a:xfrm>
          <a:prstGeom prst="rect">
            <a:avLst/>
          </a:prstGeom>
          <a:noFill/>
          <a:ln>
            <a:noFill/>
          </a:ln>
        </p:spPr>
      </p:pic>
      <p:sp>
        <p:nvSpPr>
          <p:cNvPr id="91" name="Shape 91"/>
          <p:cNvSpPr txBox="1"/>
          <p:nvPr>
            <p:ph type="title"/>
          </p:nvPr>
        </p:nvSpPr>
        <p:spPr>
          <a:xfrm>
            <a:off x="3258150" y="169425"/>
            <a:ext cx="5409600" cy="1243800"/>
          </a:xfrm>
          <a:prstGeom prst="rect">
            <a:avLst/>
          </a:prstGeom>
          <a:noFill/>
          <a:ln>
            <a:noFill/>
          </a:ln>
        </p:spPr>
        <p:txBody>
          <a:bodyPr anchorCtr="0" anchor="b"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92" name="Shape 92"/>
          <p:cNvSpPr txBox="1"/>
          <p:nvPr>
            <p:ph idx="1" type="body"/>
          </p:nvPr>
        </p:nvSpPr>
        <p:spPr>
          <a:xfrm>
            <a:off x="3258200" y="1783075"/>
            <a:ext cx="5409600" cy="4711800"/>
          </a:xfrm>
          <a:prstGeom prst="rect">
            <a:avLst/>
          </a:prstGeom>
          <a:noFill/>
          <a:ln>
            <a:noFill/>
          </a:ln>
        </p:spPr>
        <p:txBody>
          <a:bodyPr anchorCtr="0" anchor="t" bIns="91425" lIns="91425" rIns="91425" tIns="91425"/>
          <a:lstStyle>
            <a:lvl1pPr indent="-165100" lvl="0" marL="342900" rtl="0" algn="l">
              <a:lnSpc>
                <a:spcPct val="115000"/>
              </a:lnSpc>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93" name="Shape 93"/>
          <p:cNvSpPr txBox="1"/>
          <p:nvPr>
            <p:ph idx="2" type="title"/>
          </p:nvPr>
        </p:nvSpPr>
        <p:spPr>
          <a:xfrm>
            <a:off x="595650" y="2210400"/>
            <a:ext cx="1716600" cy="657000"/>
          </a:xfrm>
          <a:prstGeom prst="rect">
            <a:avLst/>
          </a:prstGeom>
        </p:spPr>
        <p:txBody>
          <a:bodyPr anchorCtr="0" anchor="ctr" bIns="91425" lIns="91425" rIns="91425" tIns="91425"/>
          <a:lstStyle>
            <a:lvl1pPr lvl="0">
              <a:spcBef>
                <a:spcPts val="0"/>
              </a:spcBef>
              <a:buNone/>
              <a:defRPr sz="2800">
                <a:solidFill>
                  <a:srgbClr val="FFFFFF"/>
                </a:solidFill>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p:txBody>
      </p:sp>
      <p:sp>
        <p:nvSpPr>
          <p:cNvPr id="94" name="Shape 94"/>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章節標題">
    <p:bg>
      <p:bgPr>
        <a:solidFill>
          <a:srgbClr val="FFFFFF"/>
        </a:solidFill>
      </p:bgPr>
    </p:bg>
    <p:spTree>
      <p:nvGrpSpPr>
        <p:cNvPr id="95" name="Shape 95"/>
        <p:cNvGrpSpPr/>
        <p:nvPr/>
      </p:nvGrpSpPr>
      <p:grpSpPr>
        <a:xfrm>
          <a:off x="0" y="0"/>
          <a:ext cx="0" cy="0"/>
          <a:chOff x="0" y="0"/>
          <a:chExt cx="0" cy="0"/>
        </a:xfrm>
      </p:grpSpPr>
      <p:pic>
        <p:nvPicPr>
          <p:cNvPr id="96" name="Shape 96"/>
          <p:cNvPicPr preferRelativeResize="0"/>
          <p:nvPr/>
        </p:nvPicPr>
        <p:blipFill>
          <a:blip r:embed="rId2">
            <a:alphaModFix/>
          </a:blip>
          <a:stretch>
            <a:fillRect/>
          </a:stretch>
        </p:blipFill>
        <p:spPr>
          <a:xfrm rot="10800000">
            <a:off x="-1" y="0"/>
            <a:ext cx="4771102" cy="6857999"/>
          </a:xfrm>
          <a:prstGeom prst="rect">
            <a:avLst/>
          </a:prstGeom>
          <a:noFill/>
          <a:ln>
            <a:noFill/>
          </a:ln>
        </p:spPr>
      </p:pic>
      <p:pic>
        <p:nvPicPr>
          <p:cNvPr id="97" name="Shape 97"/>
          <p:cNvPicPr preferRelativeResize="0"/>
          <p:nvPr/>
        </p:nvPicPr>
        <p:blipFill rotWithShape="1">
          <a:blip r:embed="rId3">
            <a:alphaModFix/>
          </a:blip>
          <a:srcRect b="10230" l="0" r="5238" t="0"/>
          <a:stretch/>
        </p:blipFill>
        <p:spPr>
          <a:xfrm>
            <a:off x="5796135" y="4293096"/>
            <a:ext cx="3347863" cy="2558339"/>
          </a:xfrm>
          <a:prstGeom prst="rect">
            <a:avLst/>
          </a:prstGeom>
          <a:noFill/>
          <a:ln>
            <a:noFill/>
          </a:ln>
        </p:spPr>
      </p:pic>
      <p:sp>
        <p:nvSpPr>
          <p:cNvPr id="98" name="Shape 98"/>
          <p:cNvSpPr txBox="1"/>
          <p:nvPr>
            <p:ph type="title"/>
          </p:nvPr>
        </p:nvSpPr>
        <p:spPr>
          <a:xfrm>
            <a:off x="3379395" y="1709750"/>
            <a:ext cx="5131200" cy="1482600"/>
          </a:xfrm>
          <a:prstGeom prst="rect">
            <a:avLst/>
          </a:prstGeom>
          <a:noFill/>
          <a:ln>
            <a:noFill/>
          </a:ln>
        </p:spPr>
        <p:txBody>
          <a:bodyPr anchorCtr="0" anchor="b" bIns="91425" lIns="91425" rIns="91425" tIns="91425"/>
          <a:lstStyle>
            <a:lvl1pPr lvl="0" rtl="0" algn="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99" name="Shape 99"/>
          <p:cNvPicPr preferRelativeResize="0"/>
          <p:nvPr/>
        </p:nvPicPr>
        <p:blipFill rotWithShape="1">
          <a:blip r:embed="rId4">
            <a:alphaModFix/>
          </a:blip>
          <a:srcRect b="0" l="0" r="0" t="59028"/>
          <a:stretch/>
        </p:blipFill>
        <p:spPr>
          <a:xfrm>
            <a:off x="1237538" y="4680205"/>
            <a:ext cx="5131280" cy="764510"/>
          </a:xfrm>
          <a:prstGeom prst="rect">
            <a:avLst/>
          </a:prstGeom>
          <a:noFill/>
          <a:ln>
            <a:noFill/>
          </a:ln>
        </p:spPr>
      </p:pic>
      <p:pic>
        <p:nvPicPr>
          <p:cNvPr id="100" name="Shape 100"/>
          <p:cNvPicPr preferRelativeResize="0"/>
          <p:nvPr/>
        </p:nvPicPr>
        <p:blipFill rotWithShape="1">
          <a:blip r:embed="rId4">
            <a:alphaModFix/>
          </a:blip>
          <a:srcRect b="53230" l="0" r="0" t="0"/>
          <a:stretch/>
        </p:blipFill>
        <p:spPr>
          <a:xfrm>
            <a:off x="2843281" y="4004555"/>
            <a:ext cx="5131200" cy="872700"/>
          </a:xfrm>
          <a:prstGeom prst="rect">
            <a:avLst/>
          </a:prstGeom>
          <a:noFill/>
          <a:ln>
            <a:noFill/>
          </a:ln>
        </p:spPr>
      </p:pic>
      <p:pic>
        <p:nvPicPr>
          <p:cNvPr id="101" name="Shape 101"/>
          <p:cNvPicPr preferRelativeResize="0"/>
          <p:nvPr/>
        </p:nvPicPr>
        <p:blipFill>
          <a:blip r:embed="rId5">
            <a:alphaModFix/>
          </a:blip>
          <a:stretch>
            <a:fillRect/>
          </a:stretch>
        </p:blipFill>
        <p:spPr>
          <a:xfrm>
            <a:off x="8841654" y="0"/>
            <a:ext cx="302341" cy="68579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1_章節標題 1">
    <p:bg>
      <p:bgPr>
        <a:solidFill>
          <a:srgbClr val="FFFFFF"/>
        </a:solidFill>
      </p:bgPr>
    </p:bg>
    <p:spTree>
      <p:nvGrpSpPr>
        <p:cNvPr id="102" name="Shape 102"/>
        <p:cNvGrpSpPr/>
        <p:nvPr/>
      </p:nvGrpSpPr>
      <p:grpSpPr>
        <a:xfrm>
          <a:off x="0" y="0"/>
          <a:ext cx="0" cy="0"/>
          <a:chOff x="0" y="0"/>
          <a:chExt cx="0" cy="0"/>
        </a:xfrm>
      </p:grpSpPr>
      <p:pic>
        <p:nvPicPr>
          <p:cNvPr id="103" name="Shape 103"/>
          <p:cNvPicPr preferRelativeResize="0"/>
          <p:nvPr/>
        </p:nvPicPr>
        <p:blipFill>
          <a:blip r:embed="rId2">
            <a:alphaModFix/>
          </a:blip>
          <a:stretch>
            <a:fillRect/>
          </a:stretch>
        </p:blipFill>
        <p:spPr>
          <a:xfrm rot="10800000">
            <a:off x="-1" y="0"/>
            <a:ext cx="4771102" cy="6857999"/>
          </a:xfrm>
          <a:prstGeom prst="rect">
            <a:avLst/>
          </a:prstGeom>
          <a:noFill/>
          <a:ln>
            <a:noFill/>
          </a:ln>
        </p:spPr>
      </p:pic>
      <p:pic>
        <p:nvPicPr>
          <p:cNvPr id="104" name="Shape 104"/>
          <p:cNvPicPr preferRelativeResize="0"/>
          <p:nvPr/>
        </p:nvPicPr>
        <p:blipFill rotWithShape="1">
          <a:blip r:embed="rId3">
            <a:alphaModFix/>
          </a:blip>
          <a:srcRect b="10233" l="0" r="5240" t="0"/>
          <a:stretch/>
        </p:blipFill>
        <p:spPr>
          <a:xfrm>
            <a:off x="5796135" y="4293096"/>
            <a:ext cx="3348000" cy="2558400"/>
          </a:xfrm>
          <a:prstGeom prst="rect">
            <a:avLst/>
          </a:prstGeom>
          <a:noFill/>
          <a:ln>
            <a:noFill/>
          </a:ln>
        </p:spPr>
      </p:pic>
      <p:sp>
        <p:nvSpPr>
          <p:cNvPr id="105" name="Shape 105"/>
          <p:cNvSpPr txBox="1"/>
          <p:nvPr>
            <p:ph type="title"/>
          </p:nvPr>
        </p:nvSpPr>
        <p:spPr>
          <a:xfrm>
            <a:off x="3379400" y="2492750"/>
            <a:ext cx="5131200" cy="699600"/>
          </a:xfrm>
          <a:prstGeom prst="rect">
            <a:avLst/>
          </a:prstGeom>
          <a:noFill/>
          <a:ln>
            <a:noFill/>
          </a:ln>
        </p:spPr>
        <p:txBody>
          <a:bodyPr anchorCtr="0" anchor="t" bIns="91425" lIns="91425" rIns="91425" tIns="91425"/>
          <a:lstStyle>
            <a:lvl1pPr lvl="0" rtl="0" algn="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106" name="Shape 106"/>
          <p:cNvPicPr preferRelativeResize="0"/>
          <p:nvPr/>
        </p:nvPicPr>
        <p:blipFill rotWithShape="1">
          <a:blip r:embed="rId4">
            <a:alphaModFix/>
          </a:blip>
          <a:srcRect b="0" l="0" r="0" t="59028"/>
          <a:stretch/>
        </p:blipFill>
        <p:spPr>
          <a:xfrm>
            <a:off x="1237538" y="4680205"/>
            <a:ext cx="5131200" cy="764400"/>
          </a:xfrm>
          <a:prstGeom prst="rect">
            <a:avLst/>
          </a:prstGeom>
          <a:noFill/>
          <a:ln>
            <a:noFill/>
          </a:ln>
        </p:spPr>
      </p:pic>
      <p:pic>
        <p:nvPicPr>
          <p:cNvPr id="107" name="Shape 107"/>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108" name="Shape 108"/>
          <p:cNvPicPr preferRelativeResize="0"/>
          <p:nvPr/>
        </p:nvPicPr>
        <p:blipFill>
          <a:blip r:embed="rId5">
            <a:alphaModFix/>
          </a:blip>
          <a:stretch>
            <a:fillRect/>
          </a:stretch>
        </p:blipFill>
        <p:spPr>
          <a:xfrm>
            <a:off x="8841654" y="0"/>
            <a:ext cx="302341" cy="6857999"/>
          </a:xfrm>
          <a:prstGeom prst="rect">
            <a:avLst/>
          </a:prstGeom>
          <a:noFill/>
          <a:ln>
            <a:noFill/>
          </a:ln>
        </p:spPr>
      </p:pic>
      <p:sp>
        <p:nvSpPr>
          <p:cNvPr id="109" name="Shape 109"/>
          <p:cNvSpPr txBox="1"/>
          <p:nvPr/>
        </p:nvSpPr>
        <p:spPr>
          <a:xfrm>
            <a:off x="2391100" y="1625600"/>
            <a:ext cx="5071200" cy="764400"/>
          </a:xfrm>
          <a:prstGeom prst="rect">
            <a:avLst/>
          </a:prstGeom>
          <a:noFill/>
          <a:ln>
            <a:noFill/>
          </a:ln>
        </p:spPr>
        <p:txBody>
          <a:bodyPr anchorCtr="0" anchor="ctr" bIns="91425" lIns="91425" rIns="91425" tIns="91425">
            <a:noAutofit/>
          </a:bodyPr>
          <a:lstStyle/>
          <a:p>
            <a:pPr lvl="0" rtl="0" algn="r">
              <a:spcBef>
                <a:spcPts val="0"/>
              </a:spcBef>
              <a:buNone/>
            </a:pPr>
            <a:r>
              <a:rPr lang="zh-TW" sz="2400">
                <a:solidFill>
                  <a:schemeClr val="dk1"/>
                </a:solidFill>
                <a:latin typeface="Calibri"/>
                <a:ea typeface="Calibri"/>
                <a:cs typeface="Calibri"/>
                <a:sym typeface="Calibri"/>
              </a:rPr>
              <a:t>BLOG: 布丁布丁吃什麼？</a:t>
            </a:r>
            <a:br>
              <a:rPr lang="zh-TW" sz="3200">
                <a:solidFill>
                  <a:schemeClr val="dk1"/>
                </a:solidFill>
                <a:latin typeface="Calibri"/>
                <a:ea typeface="Calibri"/>
                <a:cs typeface="Calibri"/>
                <a:sym typeface="Calibri"/>
              </a:rPr>
            </a:br>
            <a:r>
              <a:rPr lang="zh-TW" sz="3200" u="sng">
                <a:solidFill>
                  <a:schemeClr val="hlink"/>
                </a:solidFill>
                <a:latin typeface="Calibri"/>
                <a:ea typeface="Calibri"/>
                <a:cs typeface="Calibri"/>
                <a:sym typeface="Calibri"/>
                <a:hlinkClick r:id="rId6"/>
              </a:rPr>
              <a:t>http://blog.pulipuli.info/</a:t>
            </a:r>
          </a:p>
        </p:txBody>
      </p:sp>
      <p:pic>
        <p:nvPicPr>
          <p:cNvPr id="110" name="Shape 110"/>
          <p:cNvPicPr preferRelativeResize="0"/>
          <p:nvPr/>
        </p:nvPicPr>
        <p:blipFill rotWithShape="1">
          <a:blip r:embed="rId7">
            <a:alphaModFix/>
          </a:blip>
          <a:srcRect b="0" l="0" r="0" t="0"/>
          <a:stretch/>
        </p:blipFill>
        <p:spPr>
          <a:xfrm>
            <a:off x="7462311" y="1522841"/>
            <a:ext cx="969900" cy="969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空白">
    <p:spTree>
      <p:nvGrpSpPr>
        <p:cNvPr id="111" name="Shape 111"/>
        <p:cNvGrpSpPr/>
        <p:nvPr/>
      </p:nvGrpSpPr>
      <p:grpSpPr>
        <a:xfrm>
          <a:off x="0" y="0"/>
          <a:ext cx="0" cy="0"/>
          <a:chOff x="0" y="0"/>
          <a:chExt cx="0" cy="0"/>
        </a:xfrm>
      </p:grpSpPr>
      <p:sp>
        <p:nvSpPr>
          <p:cNvPr id="112" name="Shape 112"/>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pic>
        <p:nvPicPr>
          <p:cNvPr id="113" name="Shape 113"/>
          <p:cNvPicPr preferRelativeResize="0"/>
          <p:nvPr/>
        </p:nvPicPr>
        <p:blipFill rotWithShape="1">
          <a:blip r:embed="rId2">
            <a:alphaModFix/>
          </a:blip>
          <a:srcRect b="15205" l="0" r="0" t="25970"/>
          <a:stretch/>
        </p:blipFill>
        <p:spPr>
          <a:xfrm>
            <a:off x="0" y="0"/>
            <a:ext cx="9143998" cy="4034126"/>
          </a:xfrm>
          <a:prstGeom prst="rect">
            <a:avLst/>
          </a:prstGeom>
          <a:noFill/>
          <a:ln>
            <a:noFill/>
          </a:ln>
        </p:spPr>
      </p:pic>
      <p:sp>
        <p:nvSpPr>
          <p:cNvPr id="114" name="Shape 114"/>
          <p:cNvSpPr txBox="1"/>
          <p:nvPr>
            <p:ph idx="1" type="subTitle"/>
          </p:nvPr>
        </p:nvSpPr>
        <p:spPr>
          <a:xfrm>
            <a:off x="24200" y="6583675"/>
            <a:ext cx="8270100" cy="274200"/>
          </a:xfrm>
          <a:prstGeom prst="rect">
            <a:avLst/>
          </a:prstGeom>
        </p:spPr>
        <p:txBody>
          <a:bodyPr anchorCtr="0" anchor="ctr" bIns="91425" lIns="91425" rIns="91425"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15" name="Shape 115"/>
          <p:cNvSpPr txBox="1"/>
          <p:nvPr>
            <p:ph type="title"/>
          </p:nvPr>
        </p:nvSpPr>
        <p:spPr>
          <a:xfrm>
            <a:off x="476250" y="169425"/>
            <a:ext cx="8191500" cy="12438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空白 2">
    <p:spTree>
      <p:nvGrpSpPr>
        <p:cNvPr id="116" name="Shape 116"/>
        <p:cNvGrpSpPr/>
        <p:nvPr/>
      </p:nvGrpSpPr>
      <p:grpSpPr>
        <a:xfrm>
          <a:off x="0" y="0"/>
          <a:ext cx="0" cy="0"/>
          <a:chOff x="0" y="0"/>
          <a:chExt cx="0" cy="0"/>
        </a:xfrm>
      </p:grpSpPr>
      <p:sp>
        <p:nvSpPr>
          <p:cNvPr id="117" name="Shape 117"/>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pic>
        <p:nvPicPr>
          <p:cNvPr id="118" name="Shape 118"/>
          <p:cNvPicPr preferRelativeResize="0"/>
          <p:nvPr/>
        </p:nvPicPr>
        <p:blipFill rotWithShape="1">
          <a:blip r:embed="rId2">
            <a:alphaModFix/>
          </a:blip>
          <a:srcRect b="15205" l="0" r="0" t="25970"/>
          <a:stretch/>
        </p:blipFill>
        <p:spPr>
          <a:xfrm>
            <a:off x="0" y="0"/>
            <a:ext cx="9143998" cy="4034126"/>
          </a:xfrm>
          <a:prstGeom prst="rect">
            <a:avLst/>
          </a:prstGeom>
          <a:noFill/>
          <a:ln>
            <a:noFill/>
          </a:ln>
        </p:spPr>
      </p:pic>
      <p:sp>
        <p:nvSpPr>
          <p:cNvPr id="119" name="Shape 119"/>
          <p:cNvSpPr/>
          <p:nvPr/>
        </p:nvSpPr>
        <p:spPr>
          <a:xfrm>
            <a:off x="0" y="0"/>
            <a:ext cx="9173700" cy="65532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120" name="Shape 120"/>
          <p:cNvSpPr txBox="1"/>
          <p:nvPr>
            <p:ph idx="1" type="subTitle"/>
          </p:nvPr>
        </p:nvSpPr>
        <p:spPr>
          <a:xfrm>
            <a:off x="24200" y="6583675"/>
            <a:ext cx="8286000" cy="274200"/>
          </a:xfrm>
          <a:prstGeom prst="rect">
            <a:avLst/>
          </a:prstGeom>
        </p:spPr>
        <p:txBody>
          <a:bodyPr anchorCtr="0" anchor="ctr" bIns="91425" lIns="91425" rIns="91425"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
        <p:nvSpPr>
          <p:cNvPr id="121" name="Shape 121"/>
          <p:cNvSpPr txBox="1"/>
          <p:nvPr>
            <p:ph type="title"/>
          </p:nvPr>
        </p:nvSpPr>
        <p:spPr>
          <a:xfrm>
            <a:off x="476250" y="169425"/>
            <a:ext cx="8191500" cy="1243800"/>
          </a:xfrm>
          <a:prstGeom prst="rect">
            <a:avLst/>
          </a:prstGeom>
          <a:noFill/>
          <a:ln>
            <a:noFill/>
          </a:ln>
        </p:spPr>
        <p:txBody>
          <a:bodyPr anchorCtr="0" anchor="ctr" bIns="91425" lIns="91425" rIns="91425" tIns="91425"/>
          <a:lstStyle>
            <a:lvl1pPr lvl="0" rtl="0">
              <a:spcBef>
                <a:spcPts val="0"/>
              </a:spcBef>
              <a:spcAft>
                <a:spcPts val="0"/>
              </a:spcAft>
              <a:buClr>
                <a:srgbClr val="FFFFFF"/>
              </a:buClr>
              <a:defRPr>
                <a:solidFill>
                  <a:srgbClr val="FFFFFF"/>
                </a:solidFill>
              </a:defRPr>
            </a:lvl1pPr>
            <a:lvl2pPr lvl="1" rtl="0" algn="ctr">
              <a:spcBef>
                <a:spcPts val="0"/>
              </a:spcBef>
              <a:spcAft>
                <a:spcPts val="0"/>
              </a:spcAft>
              <a:buClr>
                <a:srgbClr val="FFFFFF"/>
              </a:buClr>
              <a:defRPr>
                <a:solidFill>
                  <a:srgbClr val="FFFFFF"/>
                </a:solidFill>
              </a:defRPr>
            </a:lvl2pPr>
            <a:lvl3pPr lvl="2" rtl="0" algn="ctr">
              <a:spcBef>
                <a:spcPts val="0"/>
              </a:spcBef>
              <a:spcAft>
                <a:spcPts val="0"/>
              </a:spcAft>
              <a:buClr>
                <a:srgbClr val="FFFFFF"/>
              </a:buClr>
              <a:defRPr>
                <a:solidFill>
                  <a:srgbClr val="FFFFFF"/>
                </a:solidFill>
              </a:defRPr>
            </a:lvl3pPr>
            <a:lvl4pPr lvl="3" rtl="0" algn="ctr">
              <a:spcBef>
                <a:spcPts val="0"/>
              </a:spcBef>
              <a:spcAft>
                <a:spcPts val="0"/>
              </a:spcAft>
              <a:buClr>
                <a:srgbClr val="FFFFFF"/>
              </a:buClr>
              <a:defRPr>
                <a:solidFill>
                  <a:srgbClr val="FFFFFF"/>
                </a:solidFill>
              </a:defRPr>
            </a:lvl4pPr>
            <a:lvl5pPr lvl="4" rtl="0" algn="ctr">
              <a:spcBef>
                <a:spcPts val="0"/>
              </a:spcBef>
              <a:spcAft>
                <a:spcPts val="0"/>
              </a:spcAft>
              <a:buClr>
                <a:srgbClr val="FFFFFF"/>
              </a:buClr>
              <a:defRPr>
                <a:solidFill>
                  <a:srgbClr val="FFFFFF"/>
                </a:solidFill>
              </a:defRPr>
            </a:lvl5pPr>
            <a:lvl6pPr lvl="5" marL="457200" rtl="0" algn="ctr">
              <a:spcBef>
                <a:spcPts val="0"/>
              </a:spcBef>
              <a:spcAft>
                <a:spcPts val="0"/>
              </a:spcAft>
              <a:buClr>
                <a:srgbClr val="FFFFFF"/>
              </a:buClr>
              <a:defRPr>
                <a:solidFill>
                  <a:srgbClr val="FFFFFF"/>
                </a:solidFill>
              </a:defRPr>
            </a:lvl6pPr>
            <a:lvl7pPr lvl="6" marL="914400" rtl="0" algn="ctr">
              <a:spcBef>
                <a:spcPts val="0"/>
              </a:spcBef>
              <a:spcAft>
                <a:spcPts val="0"/>
              </a:spcAft>
              <a:buClr>
                <a:srgbClr val="FFFFFF"/>
              </a:buClr>
              <a:defRPr>
                <a:solidFill>
                  <a:srgbClr val="FFFFFF"/>
                </a:solidFill>
              </a:defRPr>
            </a:lvl7pPr>
            <a:lvl8pPr lvl="7" marL="1371600" rtl="0" algn="ctr">
              <a:spcBef>
                <a:spcPts val="0"/>
              </a:spcBef>
              <a:spcAft>
                <a:spcPts val="0"/>
              </a:spcAft>
              <a:buClr>
                <a:srgbClr val="FFFFFF"/>
              </a:buClr>
              <a:defRPr>
                <a:solidFill>
                  <a:srgbClr val="FFFFFF"/>
                </a:solidFill>
              </a:defRPr>
            </a:lvl8pPr>
            <a:lvl9pPr lvl="8" marL="1828800" rtl="0" algn="ctr">
              <a:spcBef>
                <a:spcPts val="0"/>
              </a:spcBef>
              <a:spcAft>
                <a:spcPts val="0"/>
              </a:spcAft>
              <a:buClr>
                <a:srgbClr val="FFFFFF"/>
              </a:buClr>
              <a:defRPr>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空白 1">
    <p:spTree>
      <p:nvGrpSpPr>
        <p:cNvPr id="122" name="Shape 122"/>
        <p:cNvGrpSpPr/>
        <p:nvPr/>
      </p:nvGrpSpPr>
      <p:grpSpPr>
        <a:xfrm>
          <a:off x="0" y="0"/>
          <a:ext cx="0" cy="0"/>
          <a:chOff x="0" y="0"/>
          <a:chExt cx="0" cy="0"/>
        </a:xfrm>
      </p:grpSpPr>
      <p:pic>
        <p:nvPicPr>
          <p:cNvPr id="123" name="Shape 123"/>
          <p:cNvPicPr preferRelativeResize="0"/>
          <p:nvPr/>
        </p:nvPicPr>
        <p:blipFill rotWithShape="1">
          <a:blip r:embed="rId2">
            <a:alphaModFix/>
          </a:blip>
          <a:srcRect b="15205" l="0" r="0" t="25970"/>
          <a:stretch/>
        </p:blipFill>
        <p:spPr>
          <a:xfrm>
            <a:off x="0" y="0"/>
            <a:ext cx="9143998" cy="4034126"/>
          </a:xfrm>
          <a:prstGeom prst="rect">
            <a:avLst/>
          </a:prstGeom>
          <a:noFill/>
          <a:ln>
            <a:noFill/>
          </a:ln>
        </p:spPr>
      </p:pic>
      <p:sp>
        <p:nvSpPr>
          <p:cNvPr id="124" name="Shape 124"/>
          <p:cNvSpPr/>
          <p:nvPr/>
        </p:nvSpPr>
        <p:spPr>
          <a:xfrm>
            <a:off x="0" y="0"/>
            <a:ext cx="9173700" cy="6858000"/>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
        <p:nvSpPr>
          <p:cNvPr id="125" name="Shape 125"/>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126" name="Shape 126"/>
          <p:cNvSpPr txBox="1"/>
          <p:nvPr>
            <p:ph idx="1" type="subTitle"/>
          </p:nvPr>
        </p:nvSpPr>
        <p:spPr>
          <a:xfrm>
            <a:off x="24200" y="6583675"/>
            <a:ext cx="8270100" cy="274200"/>
          </a:xfrm>
          <a:prstGeom prst="rect">
            <a:avLst/>
          </a:prstGeom>
        </p:spPr>
        <p:txBody>
          <a:bodyPr anchorCtr="0" anchor="ctr" bIns="91425" lIns="91425" rIns="91425"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含標題的內容">
    <p:spTree>
      <p:nvGrpSpPr>
        <p:cNvPr id="127" name="Shape 127"/>
        <p:cNvGrpSpPr/>
        <p:nvPr/>
      </p:nvGrpSpPr>
      <p:grpSpPr>
        <a:xfrm>
          <a:off x="0" y="0"/>
          <a:ext cx="0" cy="0"/>
          <a:chOff x="0" y="0"/>
          <a:chExt cx="0" cy="0"/>
        </a:xfrm>
      </p:grpSpPr>
      <p:sp>
        <p:nvSpPr>
          <p:cNvPr id="128" name="Shape 128"/>
          <p:cNvSpPr txBox="1"/>
          <p:nvPr>
            <p:ph type="title"/>
          </p:nvPr>
        </p:nvSpPr>
        <p:spPr>
          <a:xfrm>
            <a:off x="630237" y="457200"/>
            <a:ext cx="2949575" cy="1600199"/>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9" name="Shape 129"/>
          <p:cNvSpPr txBox="1"/>
          <p:nvPr>
            <p:ph idx="1" type="body"/>
          </p:nvPr>
        </p:nvSpPr>
        <p:spPr>
          <a:xfrm>
            <a:off x="3887787" y="987425"/>
            <a:ext cx="4629150" cy="4873624"/>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0" name="Shape 130"/>
          <p:cNvSpPr txBox="1"/>
          <p:nvPr>
            <p:ph idx="2" type="body"/>
          </p:nvPr>
        </p:nvSpPr>
        <p:spPr>
          <a:xfrm>
            <a:off x="630237" y="2057400"/>
            <a:ext cx="2949575" cy="3811588"/>
          </a:xfrm>
          <a:prstGeom prst="rect">
            <a:avLst/>
          </a:prstGeom>
          <a:noFill/>
          <a:ln>
            <a:noFill/>
          </a:ln>
        </p:spPr>
        <p:txBody>
          <a:bodyPr anchorCtr="0" anchor="t" bIns="91425" lIns="91425" rIns="91425" tIns="91425"/>
          <a:lstStyle>
            <a:lvl1pPr indent="0" lvl="0" marL="0" rtl="0">
              <a:spcBef>
                <a:spcPts val="0"/>
              </a:spcBef>
              <a:buFont typeface="Cambria"/>
              <a:buNone/>
              <a:defRPr/>
            </a:lvl1pPr>
            <a:lvl2pPr indent="0" lvl="1" marL="457200" rtl="0">
              <a:spcBef>
                <a:spcPts val="0"/>
              </a:spcBef>
              <a:buFont typeface="Cambria"/>
              <a:buNone/>
              <a:defRPr/>
            </a:lvl2pPr>
            <a:lvl3pPr indent="0" lvl="2" marL="914400" rtl="0">
              <a:spcBef>
                <a:spcPts val="0"/>
              </a:spcBef>
              <a:buFont typeface="Cambria"/>
              <a:buNone/>
              <a:defRPr/>
            </a:lvl3pPr>
            <a:lvl4pPr indent="0" lvl="3" marL="1371600" rtl="0">
              <a:spcBef>
                <a:spcPts val="0"/>
              </a:spcBef>
              <a:buFont typeface="Cambria"/>
              <a:buNone/>
              <a:defRPr/>
            </a:lvl4pPr>
            <a:lvl5pPr indent="0" lvl="4" marL="1828800" rtl="0">
              <a:spcBef>
                <a:spcPts val="0"/>
              </a:spcBef>
              <a:buFont typeface="Cambria"/>
              <a:buNone/>
              <a:defRPr/>
            </a:lvl5pPr>
            <a:lvl6pPr indent="0" lvl="5" marL="2286000" rtl="0">
              <a:spcBef>
                <a:spcPts val="0"/>
              </a:spcBef>
              <a:buFont typeface="Cambria"/>
              <a:buNone/>
              <a:defRPr/>
            </a:lvl6pPr>
            <a:lvl7pPr indent="0" lvl="6" marL="2743200" rtl="0">
              <a:spcBef>
                <a:spcPts val="0"/>
              </a:spcBef>
              <a:buFont typeface="Cambria"/>
              <a:buNone/>
              <a:defRPr/>
            </a:lvl7pPr>
            <a:lvl8pPr indent="0" lvl="7" marL="3200400" rtl="0">
              <a:spcBef>
                <a:spcPts val="0"/>
              </a:spcBef>
              <a:buFont typeface="Cambria"/>
              <a:buNone/>
              <a:defRPr/>
            </a:lvl8pPr>
            <a:lvl9pPr indent="0" lvl="8" marL="3657600" rtl="0">
              <a:spcBef>
                <a:spcPts val="0"/>
              </a:spcBef>
              <a:buFont typeface="Cambria"/>
              <a:buNone/>
              <a:defRPr/>
            </a:lvl9pPr>
          </a:lstStyle>
          <a:p/>
        </p:txBody>
      </p:sp>
      <p:sp>
        <p:nvSpPr>
          <p:cNvPr id="131" name="Shape 131"/>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132" name="Shape 132"/>
          <p:cNvSpPr txBox="1"/>
          <p:nvPr>
            <p:ph idx="3" type="subTitle"/>
          </p:nvPr>
        </p:nvSpPr>
        <p:spPr>
          <a:xfrm>
            <a:off x="24200" y="6583675"/>
            <a:ext cx="8207700" cy="274200"/>
          </a:xfrm>
          <a:prstGeom prst="rect">
            <a:avLst/>
          </a:prstGeom>
        </p:spPr>
        <p:txBody>
          <a:bodyPr anchorCtr="0" anchor="ctr" bIns="91425" lIns="91425" rIns="91425"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含標題的圖片">
    <p:spTree>
      <p:nvGrpSpPr>
        <p:cNvPr id="133" name="Shape 133"/>
        <p:cNvGrpSpPr/>
        <p:nvPr/>
      </p:nvGrpSpPr>
      <p:grpSpPr>
        <a:xfrm>
          <a:off x="0" y="0"/>
          <a:ext cx="0" cy="0"/>
          <a:chOff x="0" y="0"/>
          <a:chExt cx="0" cy="0"/>
        </a:xfrm>
      </p:grpSpPr>
      <p:sp>
        <p:nvSpPr>
          <p:cNvPr id="134" name="Shape 134"/>
          <p:cNvSpPr txBox="1"/>
          <p:nvPr>
            <p:ph type="title"/>
          </p:nvPr>
        </p:nvSpPr>
        <p:spPr>
          <a:xfrm>
            <a:off x="630237" y="457200"/>
            <a:ext cx="2949575" cy="1600199"/>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5" name="Shape 135"/>
          <p:cNvSpPr/>
          <p:nvPr>
            <p:ph idx="2" type="pic"/>
          </p:nvPr>
        </p:nvSpPr>
        <p:spPr>
          <a:xfrm>
            <a:off x="3887787" y="987425"/>
            <a:ext cx="4629150" cy="4873624"/>
          </a:xfrm>
          <a:prstGeom prst="rect">
            <a:avLst/>
          </a:prstGeom>
          <a:noFill/>
          <a:ln>
            <a:noFill/>
          </a:ln>
        </p:spPr>
      </p:sp>
      <p:sp>
        <p:nvSpPr>
          <p:cNvPr id="136" name="Shape 136"/>
          <p:cNvSpPr txBox="1"/>
          <p:nvPr>
            <p:ph idx="1" type="body"/>
          </p:nvPr>
        </p:nvSpPr>
        <p:spPr>
          <a:xfrm>
            <a:off x="630237" y="2057400"/>
            <a:ext cx="2949575" cy="3811588"/>
          </a:xfrm>
          <a:prstGeom prst="rect">
            <a:avLst/>
          </a:prstGeom>
          <a:noFill/>
          <a:ln>
            <a:noFill/>
          </a:ln>
        </p:spPr>
        <p:txBody>
          <a:bodyPr anchorCtr="0" anchor="t" bIns="91425" lIns="91425" rIns="91425" tIns="91425"/>
          <a:lstStyle>
            <a:lvl1pPr indent="0" lvl="0" marL="0" rtl="0">
              <a:spcBef>
                <a:spcPts val="0"/>
              </a:spcBef>
              <a:buFont typeface="Cambria"/>
              <a:buNone/>
              <a:defRPr/>
            </a:lvl1pPr>
            <a:lvl2pPr indent="0" lvl="1" marL="457200" rtl="0">
              <a:spcBef>
                <a:spcPts val="0"/>
              </a:spcBef>
              <a:buFont typeface="Cambria"/>
              <a:buNone/>
              <a:defRPr/>
            </a:lvl2pPr>
            <a:lvl3pPr indent="0" lvl="2" marL="914400" rtl="0">
              <a:spcBef>
                <a:spcPts val="0"/>
              </a:spcBef>
              <a:buFont typeface="Cambria"/>
              <a:buNone/>
              <a:defRPr/>
            </a:lvl3pPr>
            <a:lvl4pPr indent="0" lvl="3" marL="1371600" rtl="0">
              <a:spcBef>
                <a:spcPts val="0"/>
              </a:spcBef>
              <a:buFont typeface="Cambria"/>
              <a:buNone/>
              <a:defRPr/>
            </a:lvl4pPr>
            <a:lvl5pPr indent="0" lvl="4" marL="1828800" rtl="0">
              <a:spcBef>
                <a:spcPts val="0"/>
              </a:spcBef>
              <a:buFont typeface="Cambria"/>
              <a:buNone/>
              <a:defRPr/>
            </a:lvl5pPr>
            <a:lvl6pPr indent="0" lvl="5" marL="2286000" rtl="0">
              <a:spcBef>
                <a:spcPts val="0"/>
              </a:spcBef>
              <a:buFont typeface="Cambria"/>
              <a:buNone/>
              <a:defRPr/>
            </a:lvl6pPr>
            <a:lvl7pPr indent="0" lvl="6" marL="2743200" rtl="0">
              <a:spcBef>
                <a:spcPts val="0"/>
              </a:spcBef>
              <a:buFont typeface="Cambria"/>
              <a:buNone/>
              <a:defRPr/>
            </a:lvl7pPr>
            <a:lvl8pPr indent="0" lvl="7" marL="3200400" rtl="0">
              <a:spcBef>
                <a:spcPts val="0"/>
              </a:spcBef>
              <a:buFont typeface="Cambria"/>
              <a:buNone/>
              <a:defRPr/>
            </a:lvl8pPr>
            <a:lvl9pPr indent="0" lvl="8" marL="3657600" rtl="0">
              <a:spcBef>
                <a:spcPts val="0"/>
              </a:spcBef>
              <a:buFont typeface="Cambria"/>
              <a:buNone/>
              <a:defRPr/>
            </a:lvl9pPr>
          </a:lstStyle>
          <a:p/>
        </p:txBody>
      </p:sp>
      <p:sp>
        <p:nvSpPr>
          <p:cNvPr id="137" name="Shape 137"/>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138" name="Shape 138"/>
          <p:cNvSpPr txBox="1"/>
          <p:nvPr>
            <p:ph idx="3" type="subTitle"/>
          </p:nvPr>
        </p:nvSpPr>
        <p:spPr>
          <a:xfrm>
            <a:off x="24200" y="6583675"/>
            <a:ext cx="8207700" cy="274200"/>
          </a:xfrm>
          <a:prstGeom prst="rect">
            <a:avLst/>
          </a:prstGeom>
        </p:spPr>
        <p:txBody>
          <a:bodyPr anchorCtr="0" anchor="ctr" bIns="91425" lIns="91425" rIns="91425"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標題投影片 1">
    <p:bg>
      <p:bgPr>
        <a:solidFill>
          <a:srgbClr val="313031"/>
        </a:solidFill>
      </p:bgPr>
    </p:bg>
    <p:spTree>
      <p:nvGrpSpPr>
        <p:cNvPr id="20"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b="7757" l="0" r="0" t="18294"/>
          <a:stretch/>
        </p:blipFill>
        <p:spPr>
          <a:xfrm>
            <a:off x="161050" y="32274"/>
            <a:ext cx="8781376" cy="4873224"/>
          </a:xfrm>
          <a:prstGeom prst="rect">
            <a:avLst/>
          </a:prstGeom>
          <a:noFill/>
          <a:ln>
            <a:noFill/>
          </a:ln>
        </p:spPr>
      </p:pic>
      <p:sp>
        <p:nvSpPr>
          <p:cNvPr id="22" name="Shape 22"/>
          <p:cNvSpPr/>
          <p:nvPr/>
        </p:nvSpPr>
        <p:spPr>
          <a:xfrm>
            <a:off x="8075" y="3832400"/>
            <a:ext cx="9144000" cy="30258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 name="Shape 23"/>
          <p:cNvSpPr txBox="1"/>
          <p:nvPr>
            <p:ph idx="1" type="subTitle"/>
          </p:nvPr>
        </p:nvSpPr>
        <p:spPr>
          <a:xfrm>
            <a:off x="2059925" y="5579650"/>
            <a:ext cx="5817300" cy="633000"/>
          </a:xfrm>
          <a:prstGeom prst="rect">
            <a:avLst/>
          </a:prstGeom>
          <a:noFill/>
          <a:ln>
            <a:noFill/>
          </a:ln>
        </p:spPr>
        <p:txBody>
          <a:bodyPr anchorCtr="0" anchor="ctr" bIns="91425" lIns="91425" rIns="91425" tIns="91425"/>
          <a:lstStyle>
            <a:lvl1pPr indent="0" lvl="0" marL="0" marR="0" rtl="0" algn="r">
              <a:spcBef>
                <a:spcPts val="0"/>
              </a:spcBef>
              <a:spcAft>
                <a:spcPts val="0"/>
              </a:spcAft>
              <a:buSzPct val="100000"/>
              <a:buFont typeface="Noto Symbol"/>
              <a:buNone/>
              <a:defRPr sz="2400">
                <a:solidFill>
                  <a:schemeClr val="dk2"/>
                </a:solidFill>
              </a:defRPr>
            </a:lvl1pPr>
            <a:lvl2pPr indent="-120650" lvl="1" marL="742950" marR="0" rtl="0">
              <a:spcBef>
                <a:spcPts val="520"/>
              </a:spcBef>
              <a:spcAft>
                <a:spcPts val="0"/>
              </a:spcAft>
              <a:buClr>
                <a:schemeClr val="dk2"/>
              </a:buClr>
              <a:buFont typeface="Noto Symbol"/>
              <a:buChar char="▪"/>
              <a:defRPr>
                <a:solidFill>
                  <a:schemeClr val="dk2"/>
                </a:solidFill>
              </a:defRPr>
            </a:lvl2pPr>
            <a:lvl3pPr indent="-76200" lvl="2" marL="1143000" marR="0" rtl="0">
              <a:spcBef>
                <a:spcPts val="480"/>
              </a:spcBef>
              <a:spcAft>
                <a:spcPts val="0"/>
              </a:spcAft>
              <a:buFont typeface="Cambria"/>
              <a:buChar char="•"/>
              <a:defRPr>
                <a:solidFill>
                  <a:schemeClr val="dk2"/>
                </a:solidFill>
              </a:defRPr>
            </a:lvl3pPr>
            <a:lvl4pPr indent="-101600" lvl="3" marL="1600200" marR="0" rtl="0">
              <a:spcBef>
                <a:spcPts val="400"/>
              </a:spcBef>
              <a:spcAft>
                <a:spcPts val="0"/>
              </a:spcAft>
              <a:buClr>
                <a:schemeClr val="dk2"/>
              </a:buClr>
              <a:buFont typeface="Cambria"/>
              <a:buChar char="–"/>
              <a:defRPr>
                <a:solidFill>
                  <a:schemeClr val="dk2"/>
                </a:solidFill>
              </a:defRPr>
            </a:lvl4pPr>
            <a:lvl5pPr indent="-101600" lvl="4" marL="2057400" marR="0" rtl="0">
              <a:spcBef>
                <a:spcPts val="400"/>
              </a:spcBef>
              <a:spcAft>
                <a:spcPts val="0"/>
              </a:spcAft>
              <a:buClr>
                <a:schemeClr val="dk2"/>
              </a:buClr>
              <a:buFont typeface="Cambria"/>
              <a:buChar char="»"/>
              <a:defRPr>
                <a:solidFill>
                  <a:schemeClr val="dk2"/>
                </a:solidFill>
              </a:defRPr>
            </a:lvl5pPr>
            <a:lvl6pPr indent="-114300" lvl="5" marL="2514600" marR="0" rtl="0">
              <a:lnSpc>
                <a:spcPct val="90000"/>
              </a:lnSpc>
              <a:spcBef>
                <a:spcPts val="500"/>
              </a:spcBef>
              <a:buClr>
                <a:schemeClr val="dk2"/>
              </a:buClr>
              <a:buFont typeface="Arial"/>
              <a:buChar char="•"/>
              <a:defRPr>
                <a:solidFill>
                  <a:schemeClr val="dk2"/>
                </a:solidFill>
              </a:defRPr>
            </a:lvl6pPr>
            <a:lvl7pPr indent="-114300" lvl="6" marL="2971800" marR="0" rtl="0">
              <a:lnSpc>
                <a:spcPct val="90000"/>
              </a:lnSpc>
              <a:spcBef>
                <a:spcPts val="500"/>
              </a:spcBef>
              <a:buClr>
                <a:schemeClr val="dk2"/>
              </a:buClr>
              <a:buFont typeface="Arial"/>
              <a:buChar char="•"/>
              <a:defRPr>
                <a:solidFill>
                  <a:schemeClr val="dk2"/>
                </a:solidFill>
              </a:defRPr>
            </a:lvl7pPr>
            <a:lvl8pPr indent="-114300" lvl="7" marL="3429000" marR="0" rtl="0">
              <a:lnSpc>
                <a:spcPct val="90000"/>
              </a:lnSpc>
              <a:spcBef>
                <a:spcPts val="500"/>
              </a:spcBef>
              <a:buClr>
                <a:schemeClr val="dk2"/>
              </a:buClr>
              <a:buFont typeface="Arial"/>
              <a:buChar char="•"/>
              <a:defRPr>
                <a:solidFill>
                  <a:schemeClr val="dk2"/>
                </a:solidFill>
              </a:defRPr>
            </a:lvl8pPr>
            <a:lvl9pPr indent="-114300" lvl="8" marL="3886200" marR="0" rtl="0">
              <a:lnSpc>
                <a:spcPct val="90000"/>
              </a:lnSpc>
              <a:spcBef>
                <a:spcPts val="500"/>
              </a:spcBef>
              <a:buClr>
                <a:schemeClr val="dk2"/>
              </a:buClr>
              <a:buFont typeface="Arial"/>
              <a:buChar char="•"/>
              <a:defRPr>
                <a:solidFill>
                  <a:schemeClr val="dk2"/>
                </a:solidFill>
              </a:defRPr>
            </a:lvl9pPr>
          </a:lstStyle>
          <a:p/>
        </p:txBody>
      </p:sp>
      <p:sp>
        <p:nvSpPr>
          <p:cNvPr id="24" name="Shape 24"/>
          <p:cNvSpPr txBox="1"/>
          <p:nvPr>
            <p:ph type="ctrTitle"/>
          </p:nvPr>
        </p:nvSpPr>
        <p:spPr>
          <a:xfrm>
            <a:off x="599675" y="4769250"/>
            <a:ext cx="7904100" cy="533400"/>
          </a:xfrm>
          <a:prstGeom prst="rect">
            <a:avLst/>
          </a:prstGeom>
          <a:noFill/>
          <a:ln>
            <a:noFill/>
          </a:ln>
        </p:spPr>
        <p:txBody>
          <a:bodyPr anchorCtr="0" anchor="b" bIns="91425" lIns="91425" rIns="91425" tIns="91425"/>
          <a:lstStyle>
            <a:lvl1pPr indent="0" lvl="0" marL="0" marR="0" rtl="0">
              <a:spcBef>
                <a:spcPts val="0"/>
              </a:spcBef>
              <a:spcAft>
                <a:spcPts val="0"/>
              </a:spcAft>
              <a:buClr>
                <a:srgbClr val="000000"/>
              </a:buClr>
              <a:defRPr>
                <a:solidFill>
                  <a:srgbClr val="000000"/>
                </a:solidFill>
              </a:defRPr>
            </a:lvl1pPr>
            <a:lvl2pPr indent="0" lvl="1" marL="0" marR="0" rtl="0" algn="l">
              <a:spcBef>
                <a:spcPts val="0"/>
              </a:spcBef>
              <a:spcAft>
                <a:spcPts val="0"/>
              </a:spcAft>
              <a:defRPr/>
            </a:lvl2pPr>
            <a:lvl3pPr indent="0" lvl="2" marL="0" marR="0" rtl="0" algn="l">
              <a:spcBef>
                <a:spcPts val="0"/>
              </a:spcBef>
              <a:spcAft>
                <a:spcPts val="0"/>
              </a:spcAft>
              <a:defRPr/>
            </a:lvl3pPr>
            <a:lvl4pPr indent="0" lvl="3" marL="0" marR="0" rtl="0" algn="l">
              <a:spcBef>
                <a:spcPts val="0"/>
              </a:spcBef>
              <a:spcAft>
                <a:spcPts val="0"/>
              </a:spcAft>
              <a:defRPr/>
            </a:lvl4pPr>
            <a:lvl5pPr indent="0" lvl="4" marL="0" marR="0" rtl="0" algn="l">
              <a:spcBef>
                <a:spcPts val="0"/>
              </a:spcBef>
              <a:spcAft>
                <a:spcPts val="0"/>
              </a:spcAft>
              <a:defRPr/>
            </a:lvl5pPr>
            <a:lvl6pPr indent="0" lvl="5" marL="457200" marR="0" rtl="0" algn="l">
              <a:spcBef>
                <a:spcPts val="0"/>
              </a:spcBef>
              <a:spcAft>
                <a:spcPts val="0"/>
              </a:spcAft>
              <a:defRPr/>
            </a:lvl6pPr>
            <a:lvl7pPr indent="0" lvl="6" marL="914400" marR="0" rtl="0" algn="l">
              <a:spcBef>
                <a:spcPts val="0"/>
              </a:spcBef>
              <a:spcAft>
                <a:spcPts val="0"/>
              </a:spcAft>
              <a:defRPr/>
            </a:lvl7pPr>
            <a:lvl8pPr indent="0" lvl="7" marL="1371600" marR="0" rtl="0" algn="l">
              <a:spcBef>
                <a:spcPts val="0"/>
              </a:spcBef>
              <a:spcAft>
                <a:spcPts val="0"/>
              </a:spcAft>
              <a:defRPr/>
            </a:lvl8pPr>
            <a:lvl9pPr indent="0" lvl="8" marL="1828800" marR="0" rtl="0" algn="l">
              <a:spcBef>
                <a:spcPts val="0"/>
              </a:spcBef>
              <a:spcAft>
                <a:spcPts val="0"/>
              </a:spcAft>
              <a:defRPr/>
            </a:lvl9pPr>
          </a:lstStyle>
          <a:p/>
        </p:txBody>
      </p:sp>
      <p:sp>
        <p:nvSpPr>
          <p:cNvPr id="25" name="Shape 25"/>
          <p:cNvSpPr txBox="1"/>
          <p:nvPr>
            <p:ph idx="2" type="subTitle"/>
          </p:nvPr>
        </p:nvSpPr>
        <p:spPr>
          <a:xfrm>
            <a:off x="599675" y="1459125"/>
            <a:ext cx="5469900" cy="465000"/>
          </a:xfrm>
          <a:prstGeom prst="rect">
            <a:avLst/>
          </a:prstGeom>
          <a:noFill/>
          <a:ln>
            <a:noFill/>
          </a:ln>
        </p:spPr>
        <p:txBody>
          <a:bodyPr anchorCtr="0" anchor="t" bIns="91425" lIns="91425" rIns="91425" tIns="91425"/>
          <a:lstStyle>
            <a:lvl1pPr indent="0" lvl="0" marL="0" marR="0" rtl="0">
              <a:spcBef>
                <a:spcPts val="360"/>
              </a:spcBef>
              <a:spcAft>
                <a:spcPts val="0"/>
              </a:spcAft>
              <a:buSzPct val="100000"/>
              <a:buFont typeface="Noto Symbol"/>
              <a:buNone/>
              <a:defRPr sz="2400">
                <a:solidFill>
                  <a:schemeClr val="dk2"/>
                </a:solidFill>
              </a:defRPr>
            </a:lvl1pPr>
            <a:lvl2pPr indent="-120650" lvl="1" marL="742950" marR="0" rtl="0">
              <a:spcBef>
                <a:spcPts val="520"/>
              </a:spcBef>
              <a:spcAft>
                <a:spcPts val="0"/>
              </a:spcAft>
              <a:buClr>
                <a:schemeClr val="dk2"/>
              </a:buClr>
              <a:buFont typeface="Noto Symbol"/>
              <a:buChar char="▪"/>
              <a:defRPr>
                <a:solidFill>
                  <a:schemeClr val="dk2"/>
                </a:solidFill>
              </a:defRPr>
            </a:lvl2pPr>
            <a:lvl3pPr indent="-76200" lvl="2" marL="1143000" marR="0" rtl="0">
              <a:spcBef>
                <a:spcPts val="480"/>
              </a:spcBef>
              <a:spcAft>
                <a:spcPts val="0"/>
              </a:spcAft>
              <a:buFont typeface="Cambria"/>
              <a:buChar char="•"/>
              <a:defRPr>
                <a:solidFill>
                  <a:schemeClr val="dk2"/>
                </a:solidFill>
              </a:defRPr>
            </a:lvl3pPr>
            <a:lvl4pPr indent="-101600" lvl="3" marL="1600200" marR="0" rtl="0">
              <a:spcBef>
                <a:spcPts val="400"/>
              </a:spcBef>
              <a:spcAft>
                <a:spcPts val="0"/>
              </a:spcAft>
              <a:buClr>
                <a:schemeClr val="dk2"/>
              </a:buClr>
              <a:buFont typeface="Cambria"/>
              <a:buChar char="–"/>
              <a:defRPr>
                <a:solidFill>
                  <a:schemeClr val="dk2"/>
                </a:solidFill>
              </a:defRPr>
            </a:lvl4pPr>
            <a:lvl5pPr indent="-101600" lvl="4" marL="2057400" marR="0" rtl="0">
              <a:spcBef>
                <a:spcPts val="400"/>
              </a:spcBef>
              <a:spcAft>
                <a:spcPts val="0"/>
              </a:spcAft>
              <a:buClr>
                <a:schemeClr val="dk2"/>
              </a:buClr>
              <a:buFont typeface="Cambria"/>
              <a:buChar char="»"/>
              <a:defRPr>
                <a:solidFill>
                  <a:schemeClr val="dk2"/>
                </a:solidFill>
              </a:defRPr>
            </a:lvl5pPr>
            <a:lvl6pPr indent="-114300" lvl="5" marL="2514600" marR="0" rtl="0">
              <a:lnSpc>
                <a:spcPct val="90000"/>
              </a:lnSpc>
              <a:spcBef>
                <a:spcPts val="500"/>
              </a:spcBef>
              <a:buClr>
                <a:schemeClr val="dk2"/>
              </a:buClr>
              <a:buFont typeface="Arial"/>
              <a:buChar char="•"/>
              <a:defRPr>
                <a:solidFill>
                  <a:schemeClr val="dk2"/>
                </a:solidFill>
              </a:defRPr>
            </a:lvl6pPr>
            <a:lvl7pPr indent="-114300" lvl="6" marL="2971800" marR="0" rtl="0">
              <a:lnSpc>
                <a:spcPct val="90000"/>
              </a:lnSpc>
              <a:spcBef>
                <a:spcPts val="500"/>
              </a:spcBef>
              <a:buClr>
                <a:schemeClr val="dk2"/>
              </a:buClr>
              <a:buFont typeface="Arial"/>
              <a:buChar char="•"/>
              <a:defRPr>
                <a:solidFill>
                  <a:schemeClr val="dk2"/>
                </a:solidFill>
              </a:defRPr>
            </a:lvl7pPr>
            <a:lvl8pPr indent="-114300" lvl="7" marL="3429000" marR="0" rtl="0">
              <a:lnSpc>
                <a:spcPct val="90000"/>
              </a:lnSpc>
              <a:spcBef>
                <a:spcPts val="500"/>
              </a:spcBef>
              <a:buClr>
                <a:schemeClr val="dk2"/>
              </a:buClr>
              <a:buFont typeface="Arial"/>
              <a:buChar char="•"/>
              <a:defRPr>
                <a:solidFill>
                  <a:schemeClr val="dk2"/>
                </a:solidFill>
              </a:defRPr>
            </a:lvl8pPr>
            <a:lvl9pPr indent="-114300" lvl="8" marL="3886200" marR="0" rtl="0">
              <a:lnSpc>
                <a:spcPct val="90000"/>
              </a:lnSpc>
              <a:spcBef>
                <a:spcPts val="500"/>
              </a:spcBef>
              <a:buClr>
                <a:schemeClr val="dk2"/>
              </a:buClr>
              <a:buFont typeface="Arial"/>
              <a:buChar char="•"/>
              <a:defRPr>
                <a:solidFill>
                  <a:schemeClr val="dk2"/>
                </a:solidFill>
              </a:defRPr>
            </a:lvl9pPr>
          </a:lstStyle>
          <a:p/>
        </p:txBody>
      </p:sp>
      <p:pic>
        <p:nvPicPr>
          <p:cNvPr id="26" name="Shape 26"/>
          <p:cNvPicPr preferRelativeResize="0"/>
          <p:nvPr/>
        </p:nvPicPr>
        <p:blipFill>
          <a:blip r:embed="rId3">
            <a:alphaModFix/>
          </a:blip>
          <a:stretch>
            <a:fillRect/>
          </a:stretch>
        </p:blipFill>
        <p:spPr>
          <a:xfrm>
            <a:off x="7980525" y="5608775"/>
            <a:ext cx="633000" cy="633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標題及直排文字">
    <p:spTree>
      <p:nvGrpSpPr>
        <p:cNvPr id="139" name="Shape 139"/>
        <p:cNvGrpSpPr/>
        <p:nvPr/>
      </p:nvGrpSpPr>
      <p:grpSpPr>
        <a:xfrm>
          <a:off x="0" y="0"/>
          <a:ext cx="0" cy="0"/>
          <a:chOff x="0" y="0"/>
          <a:chExt cx="0" cy="0"/>
        </a:xfrm>
      </p:grpSpPr>
      <p:sp>
        <p:nvSpPr>
          <p:cNvPr id="140" name="Shape 140"/>
          <p:cNvSpPr txBox="1"/>
          <p:nvPr>
            <p:ph type="title"/>
          </p:nvPr>
        </p:nvSpPr>
        <p:spPr>
          <a:xfrm>
            <a:off x="476250" y="169425"/>
            <a:ext cx="8191500" cy="1243800"/>
          </a:xfrm>
          <a:prstGeom prst="rect">
            <a:avLst/>
          </a:prstGeom>
          <a:noFill/>
          <a:ln>
            <a:noFill/>
          </a:ln>
        </p:spPr>
        <p:txBody>
          <a:bodyPr anchorCtr="0" anchor="b" bIns="91425" lIns="91425" rIns="91425" tIns="91425"/>
          <a:lstStyle>
            <a:lvl1pPr lvl="0" rtl="0" algn="l">
              <a:spcBef>
                <a:spcPts val="0"/>
              </a:spcBef>
              <a:spcAft>
                <a:spcPts val="0"/>
              </a:spcAft>
              <a:defRPr/>
            </a:lvl1pPr>
            <a:lvl2pPr lvl="1" rtl="0" algn="r">
              <a:spcBef>
                <a:spcPts val="0"/>
              </a:spcBef>
              <a:spcAft>
                <a:spcPts val="0"/>
              </a:spcAft>
              <a:defRPr/>
            </a:lvl2pPr>
            <a:lvl3pPr lvl="2" rtl="0" algn="r">
              <a:spcBef>
                <a:spcPts val="0"/>
              </a:spcBef>
              <a:spcAft>
                <a:spcPts val="0"/>
              </a:spcAft>
              <a:defRPr/>
            </a:lvl3pPr>
            <a:lvl4pPr lvl="3" rtl="0" algn="r">
              <a:spcBef>
                <a:spcPts val="0"/>
              </a:spcBef>
              <a:spcAft>
                <a:spcPts val="0"/>
              </a:spcAft>
              <a:defRPr/>
            </a:lvl4pPr>
            <a:lvl5pPr lvl="4" rtl="0" algn="r">
              <a:spcBef>
                <a:spcPts val="0"/>
              </a:spcBef>
              <a:spcAft>
                <a:spcPts val="0"/>
              </a:spcAft>
              <a:defRPr/>
            </a:lvl5pPr>
            <a:lvl6pPr lvl="5" marL="457200" rtl="0" algn="r">
              <a:spcBef>
                <a:spcPts val="0"/>
              </a:spcBef>
              <a:spcAft>
                <a:spcPts val="0"/>
              </a:spcAft>
              <a:defRPr/>
            </a:lvl6pPr>
            <a:lvl7pPr lvl="6" marL="914400" rtl="0" algn="r">
              <a:spcBef>
                <a:spcPts val="0"/>
              </a:spcBef>
              <a:spcAft>
                <a:spcPts val="0"/>
              </a:spcAft>
              <a:defRPr/>
            </a:lvl7pPr>
            <a:lvl8pPr lvl="7" marL="1371600" rtl="0" algn="r">
              <a:spcBef>
                <a:spcPts val="0"/>
              </a:spcBef>
              <a:spcAft>
                <a:spcPts val="0"/>
              </a:spcAft>
              <a:defRPr/>
            </a:lvl8pPr>
            <a:lvl9pPr lvl="8" marL="1828800" rtl="0" algn="r">
              <a:spcBef>
                <a:spcPts val="0"/>
              </a:spcBef>
              <a:spcAft>
                <a:spcPts val="0"/>
              </a:spcAft>
              <a:defRPr/>
            </a:lvl9pPr>
          </a:lstStyle>
          <a:p/>
        </p:txBody>
      </p:sp>
      <p:sp>
        <p:nvSpPr>
          <p:cNvPr id="141" name="Shape 141"/>
          <p:cNvSpPr txBox="1"/>
          <p:nvPr>
            <p:ph idx="1" type="body"/>
          </p:nvPr>
        </p:nvSpPr>
        <p:spPr>
          <a:xfrm rot="5400000">
            <a:off x="2190750" y="-209550"/>
            <a:ext cx="4876799" cy="8191499"/>
          </a:xfrm>
          <a:prstGeom prst="rect">
            <a:avLst/>
          </a:prstGeom>
          <a:noFill/>
          <a:ln>
            <a:noFill/>
          </a:ln>
        </p:spPr>
        <p:txBody>
          <a:bodyPr anchorCtr="0" anchor="t" bIns="91425" lIns="91425" rIns="91425" tIns="91425"/>
          <a:lstStyle>
            <a:lvl1pPr indent="-165100" lvl="0" marL="342900" rtl="0" algn="l">
              <a:spcBef>
                <a:spcPts val="560"/>
              </a:spcBef>
              <a:spcAft>
                <a:spcPts val="0"/>
              </a:spcAft>
              <a:buClr>
                <a:schemeClr val="dk2"/>
              </a:buClr>
              <a:buFont typeface="Noto Symbol"/>
              <a:buChar char="❖"/>
              <a:defRPr/>
            </a:lvl1pPr>
            <a:lvl2pPr indent="-120650" lvl="1" marL="742950" rtl="0" algn="l">
              <a:spcBef>
                <a:spcPts val="520"/>
              </a:spcBef>
              <a:spcAft>
                <a:spcPts val="0"/>
              </a:spcAft>
              <a:buClr>
                <a:schemeClr val="accent1"/>
              </a:buClr>
              <a:buFont typeface="Noto Symbol"/>
              <a:buChar char="▪"/>
              <a:defRPr/>
            </a:lvl2pPr>
            <a:lvl3pPr indent="-76200" lvl="2" marL="1143000" rtl="0" algn="l">
              <a:spcBef>
                <a:spcPts val="480"/>
              </a:spcBef>
              <a:spcAft>
                <a:spcPts val="0"/>
              </a:spcAft>
              <a:buClr>
                <a:schemeClr val="accent2"/>
              </a:buClr>
              <a:buFont typeface="Cambria"/>
              <a:buChar char="•"/>
              <a:defRPr/>
            </a:lvl3pPr>
            <a:lvl4pPr indent="-101600" lvl="3" marL="1600200" rtl="0" algn="l">
              <a:spcBef>
                <a:spcPts val="400"/>
              </a:spcBef>
              <a:spcAft>
                <a:spcPts val="0"/>
              </a:spcAft>
              <a:buClr>
                <a:schemeClr val="dk1"/>
              </a:buClr>
              <a:buFont typeface="Cambria"/>
              <a:buChar char="–"/>
              <a:defRPr/>
            </a:lvl4pPr>
            <a:lvl5pPr indent="-101600" lvl="4" marL="2057400" rtl="0" algn="l">
              <a:spcBef>
                <a:spcPts val="400"/>
              </a:spcBef>
              <a:spcAft>
                <a:spcPts val="0"/>
              </a:spcAft>
              <a:buClr>
                <a:schemeClr val="dk1"/>
              </a:buClr>
              <a:buFont typeface="Cambria"/>
              <a:buChar char="»"/>
              <a:defRPr/>
            </a:lvl5pPr>
            <a:lvl6pPr indent="-114300" lvl="5" marL="2514600" rtl="0" algn="l">
              <a:lnSpc>
                <a:spcPct val="90000"/>
              </a:lnSpc>
              <a:spcBef>
                <a:spcPts val="500"/>
              </a:spcBef>
              <a:buClr>
                <a:schemeClr val="dk1"/>
              </a:buClr>
              <a:buFont typeface="Arial"/>
              <a:buChar char="•"/>
              <a:defRPr/>
            </a:lvl6pPr>
            <a:lvl7pPr indent="-114300" lvl="6" marL="2971800" rtl="0" algn="l">
              <a:lnSpc>
                <a:spcPct val="90000"/>
              </a:lnSpc>
              <a:spcBef>
                <a:spcPts val="500"/>
              </a:spcBef>
              <a:buClr>
                <a:schemeClr val="dk1"/>
              </a:buClr>
              <a:buFont typeface="Arial"/>
              <a:buChar char="•"/>
              <a:defRPr/>
            </a:lvl7pPr>
            <a:lvl8pPr indent="-114300" lvl="7" marL="3429000" rtl="0" algn="l">
              <a:lnSpc>
                <a:spcPct val="90000"/>
              </a:lnSpc>
              <a:spcBef>
                <a:spcPts val="500"/>
              </a:spcBef>
              <a:buClr>
                <a:schemeClr val="dk1"/>
              </a:buClr>
              <a:buFont typeface="Arial"/>
              <a:buChar char="•"/>
              <a:defRPr/>
            </a:lvl8pPr>
            <a:lvl9pPr indent="-114300" lvl="8" marL="3886200" rtl="0" algn="l">
              <a:lnSpc>
                <a:spcPct val="90000"/>
              </a:lnSpc>
              <a:spcBef>
                <a:spcPts val="500"/>
              </a:spcBef>
              <a:buClr>
                <a:schemeClr val="dk1"/>
              </a:buClr>
              <a:buFont typeface="Arial"/>
              <a:buChar char="•"/>
              <a:defRPr/>
            </a:lvl9pPr>
          </a:lstStyle>
          <a:p/>
        </p:txBody>
      </p:sp>
      <p:sp>
        <p:nvSpPr>
          <p:cNvPr id="142" name="Shape 142"/>
          <p:cNvSpPr txBox="1"/>
          <p:nvPr>
            <p:ph idx="10" type="dt"/>
          </p:nvPr>
        </p:nvSpPr>
        <p:spPr>
          <a:xfrm>
            <a:off x="381000" y="6553200"/>
            <a:ext cx="1904999" cy="261938"/>
          </a:xfrm>
          <a:prstGeom prst="rect">
            <a:avLst/>
          </a:prstGeom>
          <a:noFill/>
          <a:ln>
            <a:noFill/>
          </a:ln>
        </p:spPr>
        <p:txBody>
          <a:bodyPr anchorCtr="0"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43" name="Shape 143"/>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直排標題及文字">
    <p:spTree>
      <p:nvGrpSpPr>
        <p:cNvPr id="144" name="Shape 144"/>
        <p:cNvGrpSpPr/>
        <p:nvPr/>
      </p:nvGrpSpPr>
      <p:grpSpPr>
        <a:xfrm>
          <a:off x="0" y="0"/>
          <a:ext cx="0" cy="0"/>
          <a:chOff x="0" y="0"/>
          <a:chExt cx="0" cy="0"/>
        </a:xfrm>
      </p:grpSpPr>
      <p:sp>
        <p:nvSpPr>
          <p:cNvPr id="145" name="Shape 145"/>
          <p:cNvSpPr txBox="1"/>
          <p:nvPr>
            <p:ph type="title"/>
          </p:nvPr>
        </p:nvSpPr>
        <p:spPr>
          <a:xfrm rot="5400000">
            <a:off x="4824412" y="2424112"/>
            <a:ext cx="5753100" cy="2047874"/>
          </a:xfrm>
          <a:prstGeom prst="rect">
            <a:avLst/>
          </a:prstGeom>
          <a:noFill/>
          <a:ln>
            <a:noFill/>
          </a:ln>
        </p:spPr>
        <p:txBody>
          <a:bodyPr anchorCtr="0" anchor="b" bIns="91425" lIns="91425" rIns="91425" tIns="91425"/>
          <a:lstStyle>
            <a:lvl1pPr lvl="0" rtl="0" algn="l">
              <a:spcBef>
                <a:spcPts val="0"/>
              </a:spcBef>
              <a:spcAft>
                <a:spcPts val="0"/>
              </a:spcAft>
              <a:defRPr/>
            </a:lvl1pPr>
            <a:lvl2pPr lvl="1" rtl="0" algn="r">
              <a:spcBef>
                <a:spcPts val="0"/>
              </a:spcBef>
              <a:spcAft>
                <a:spcPts val="0"/>
              </a:spcAft>
              <a:defRPr/>
            </a:lvl2pPr>
            <a:lvl3pPr lvl="2" rtl="0" algn="r">
              <a:spcBef>
                <a:spcPts val="0"/>
              </a:spcBef>
              <a:spcAft>
                <a:spcPts val="0"/>
              </a:spcAft>
              <a:defRPr/>
            </a:lvl3pPr>
            <a:lvl4pPr lvl="3" rtl="0" algn="r">
              <a:spcBef>
                <a:spcPts val="0"/>
              </a:spcBef>
              <a:spcAft>
                <a:spcPts val="0"/>
              </a:spcAft>
              <a:defRPr/>
            </a:lvl4pPr>
            <a:lvl5pPr lvl="4" rtl="0" algn="r">
              <a:spcBef>
                <a:spcPts val="0"/>
              </a:spcBef>
              <a:spcAft>
                <a:spcPts val="0"/>
              </a:spcAft>
              <a:defRPr/>
            </a:lvl5pPr>
            <a:lvl6pPr lvl="5" marL="457200" rtl="0" algn="r">
              <a:spcBef>
                <a:spcPts val="0"/>
              </a:spcBef>
              <a:spcAft>
                <a:spcPts val="0"/>
              </a:spcAft>
              <a:defRPr/>
            </a:lvl6pPr>
            <a:lvl7pPr lvl="6" marL="914400" rtl="0" algn="r">
              <a:spcBef>
                <a:spcPts val="0"/>
              </a:spcBef>
              <a:spcAft>
                <a:spcPts val="0"/>
              </a:spcAft>
              <a:defRPr/>
            </a:lvl7pPr>
            <a:lvl8pPr lvl="7" marL="1371600" rtl="0" algn="r">
              <a:spcBef>
                <a:spcPts val="0"/>
              </a:spcBef>
              <a:spcAft>
                <a:spcPts val="0"/>
              </a:spcAft>
              <a:defRPr/>
            </a:lvl8pPr>
            <a:lvl9pPr lvl="8" marL="1828800" rtl="0" algn="r">
              <a:spcBef>
                <a:spcPts val="0"/>
              </a:spcBef>
              <a:spcAft>
                <a:spcPts val="0"/>
              </a:spcAft>
              <a:defRPr/>
            </a:lvl9pPr>
          </a:lstStyle>
          <a:p/>
        </p:txBody>
      </p:sp>
      <p:sp>
        <p:nvSpPr>
          <p:cNvPr id="146" name="Shape 146"/>
          <p:cNvSpPr txBox="1"/>
          <p:nvPr>
            <p:ph idx="1" type="body"/>
          </p:nvPr>
        </p:nvSpPr>
        <p:spPr>
          <a:xfrm rot="5400000">
            <a:off x="652462" y="452437"/>
            <a:ext cx="5753100" cy="5991224"/>
          </a:xfrm>
          <a:prstGeom prst="rect">
            <a:avLst/>
          </a:prstGeom>
          <a:noFill/>
          <a:ln>
            <a:noFill/>
          </a:ln>
        </p:spPr>
        <p:txBody>
          <a:bodyPr anchorCtr="0" anchor="t" bIns="91425" lIns="91425" rIns="91425" tIns="91425"/>
          <a:lstStyle>
            <a:lvl1pPr indent="-165100" lvl="0" marL="342900" rtl="0" algn="l">
              <a:spcBef>
                <a:spcPts val="560"/>
              </a:spcBef>
              <a:spcAft>
                <a:spcPts val="0"/>
              </a:spcAft>
              <a:buClr>
                <a:schemeClr val="dk2"/>
              </a:buClr>
              <a:buFont typeface="Noto Symbol"/>
              <a:buChar char="❖"/>
              <a:defRPr/>
            </a:lvl1pPr>
            <a:lvl2pPr indent="-120650" lvl="1" marL="742950" rtl="0" algn="l">
              <a:spcBef>
                <a:spcPts val="520"/>
              </a:spcBef>
              <a:spcAft>
                <a:spcPts val="0"/>
              </a:spcAft>
              <a:buClr>
                <a:schemeClr val="accent1"/>
              </a:buClr>
              <a:buFont typeface="Noto Symbol"/>
              <a:buChar char="▪"/>
              <a:defRPr/>
            </a:lvl2pPr>
            <a:lvl3pPr indent="-76200" lvl="2" marL="1143000" rtl="0" algn="l">
              <a:spcBef>
                <a:spcPts val="480"/>
              </a:spcBef>
              <a:spcAft>
                <a:spcPts val="0"/>
              </a:spcAft>
              <a:buClr>
                <a:schemeClr val="accent2"/>
              </a:buClr>
              <a:buFont typeface="Cambria"/>
              <a:buChar char="•"/>
              <a:defRPr/>
            </a:lvl3pPr>
            <a:lvl4pPr indent="-101600" lvl="3" marL="1600200" rtl="0" algn="l">
              <a:spcBef>
                <a:spcPts val="400"/>
              </a:spcBef>
              <a:spcAft>
                <a:spcPts val="0"/>
              </a:spcAft>
              <a:buClr>
                <a:schemeClr val="dk1"/>
              </a:buClr>
              <a:buFont typeface="Cambria"/>
              <a:buChar char="–"/>
              <a:defRPr/>
            </a:lvl4pPr>
            <a:lvl5pPr indent="-101600" lvl="4" marL="2057400" rtl="0" algn="l">
              <a:spcBef>
                <a:spcPts val="400"/>
              </a:spcBef>
              <a:spcAft>
                <a:spcPts val="0"/>
              </a:spcAft>
              <a:buClr>
                <a:schemeClr val="dk1"/>
              </a:buClr>
              <a:buFont typeface="Cambria"/>
              <a:buChar char="»"/>
              <a:defRPr/>
            </a:lvl5pPr>
            <a:lvl6pPr indent="-114300" lvl="5" marL="2514600" rtl="0" algn="l">
              <a:lnSpc>
                <a:spcPct val="90000"/>
              </a:lnSpc>
              <a:spcBef>
                <a:spcPts val="500"/>
              </a:spcBef>
              <a:buClr>
                <a:schemeClr val="dk1"/>
              </a:buClr>
              <a:buFont typeface="Arial"/>
              <a:buChar char="•"/>
              <a:defRPr/>
            </a:lvl6pPr>
            <a:lvl7pPr indent="-114300" lvl="6" marL="2971800" rtl="0" algn="l">
              <a:lnSpc>
                <a:spcPct val="90000"/>
              </a:lnSpc>
              <a:spcBef>
                <a:spcPts val="500"/>
              </a:spcBef>
              <a:buClr>
                <a:schemeClr val="dk1"/>
              </a:buClr>
              <a:buFont typeface="Arial"/>
              <a:buChar char="•"/>
              <a:defRPr/>
            </a:lvl7pPr>
            <a:lvl8pPr indent="-114300" lvl="7" marL="3429000" rtl="0" algn="l">
              <a:lnSpc>
                <a:spcPct val="90000"/>
              </a:lnSpc>
              <a:spcBef>
                <a:spcPts val="500"/>
              </a:spcBef>
              <a:buClr>
                <a:schemeClr val="dk1"/>
              </a:buClr>
              <a:buFont typeface="Arial"/>
              <a:buChar char="•"/>
              <a:defRPr/>
            </a:lvl8pPr>
            <a:lvl9pPr indent="-114300" lvl="8" marL="3886200" rtl="0" algn="l">
              <a:lnSpc>
                <a:spcPct val="90000"/>
              </a:lnSpc>
              <a:spcBef>
                <a:spcPts val="500"/>
              </a:spcBef>
              <a:buClr>
                <a:schemeClr val="dk1"/>
              </a:buClr>
              <a:buFont typeface="Arial"/>
              <a:buChar char="•"/>
              <a:defRPr/>
            </a:lvl9pPr>
          </a:lstStyle>
          <a:p/>
        </p:txBody>
      </p:sp>
      <p:sp>
        <p:nvSpPr>
          <p:cNvPr id="147" name="Shape 147"/>
          <p:cNvSpPr txBox="1"/>
          <p:nvPr>
            <p:ph idx="10" type="dt"/>
          </p:nvPr>
        </p:nvSpPr>
        <p:spPr>
          <a:xfrm>
            <a:off x="381000" y="6553200"/>
            <a:ext cx="1904999" cy="261938"/>
          </a:xfrm>
          <a:prstGeom prst="rect">
            <a:avLst/>
          </a:prstGeom>
          <a:noFill/>
          <a:ln>
            <a:noFill/>
          </a:ln>
        </p:spPr>
        <p:txBody>
          <a:bodyPr anchorCtr="0"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48" name="Shape 148"/>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bl">
  <p:cSld name="標題及表格">
    <p:spTree>
      <p:nvGrpSpPr>
        <p:cNvPr id="149" name="Shape 149"/>
        <p:cNvGrpSpPr/>
        <p:nvPr/>
      </p:nvGrpSpPr>
      <p:grpSpPr>
        <a:xfrm>
          <a:off x="0" y="0"/>
          <a:ext cx="0" cy="0"/>
          <a:chOff x="0" y="0"/>
          <a:chExt cx="0" cy="0"/>
        </a:xfrm>
      </p:grpSpPr>
      <p:sp>
        <p:nvSpPr>
          <p:cNvPr id="150" name="Shape 150"/>
          <p:cNvSpPr txBox="1"/>
          <p:nvPr>
            <p:ph type="title"/>
          </p:nvPr>
        </p:nvSpPr>
        <p:spPr>
          <a:xfrm>
            <a:off x="838200" y="571500"/>
            <a:ext cx="7162799" cy="487363"/>
          </a:xfrm>
          <a:prstGeom prst="rect">
            <a:avLst/>
          </a:prstGeom>
          <a:noFill/>
          <a:ln>
            <a:noFill/>
          </a:ln>
        </p:spPr>
        <p:txBody>
          <a:bodyPr anchorCtr="0" anchor="b" bIns="91425" lIns="91425" rIns="91425" tIns="91425"/>
          <a:lstStyle>
            <a:lvl1pPr lvl="0" rtl="0" algn="l">
              <a:spcBef>
                <a:spcPts val="0"/>
              </a:spcBef>
              <a:spcAft>
                <a:spcPts val="0"/>
              </a:spcAft>
              <a:defRPr/>
            </a:lvl1pPr>
            <a:lvl2pPr lvl="1" rtl="0" algn="r">
              <a:spcBef>
                <a:spcPts val="0"/>
              </a:spcBef>
              <a:spcAft>
                <a:spcPts val="0"/>
              </a:spcAft>
              <a:defRPr/>
            </a:lvl2pPr>
            <a:lvl3pPr lvl="2" rtl="0" algn="r">
              <a:spcBef>
                <a:spcPts val="0"/>
              </a:spcBef>
              <a:spcAft>
                <a:spcPts val="0"/>
              </a:spcAft>
              <a:defRPr/>
            </a:lvl3pPr>
            <a:lvl4pPr lvl="3" rtl="0" algn="r">
              <a:spcBef>
                <a:spcPts val="0"/>
              </a:spcBef>
              <a:spcAft>
                <a:spcPts val="0"/>
              </a:spcAft>
              <a:defRPr/>
            </a:lvl4pPr>
            <a:lvl5pPr lvl="4" rtl="0" algn="r">
              <a:spcBef>
                <a:spcPts val="0"/>
              </a:spcBef>
              <a:spcAft>
                <a:spcPts val="0"/>
              </a:spcAft>
              <a:defRPr/>
            </a:lvl5pPr>
            <a:lvl6pPr lvl="5" marL="457200" rtl="0" algn="r">
              <a:spcBef>
                <a:spcPts val="0"/>
              </a:spcBef>
              <a:spcAft>
                <a:spcPts val="0"/>
              </a:spcAft>
              <a:defRPr/>
            </a:lvl6pPr>
            <a:lvl7pPr lvl="6" marL="914400" rtl="0" algn="r">
              <a:spcBef>
                <a:spcPts val="0"/>
              </a:spcBef>
              <a:spcAft>
                <a:spcPts val="0"/>
              </a:spcAft>
              <a:defRPr/>
            </a:lvl7pPr>
            <a:lvl8pPr lvl="7" marL="1371600" rtl="0" algn="r">
              <a:spcBef>
                <a:spcPts val="0"/>
              </a:spcBef>
              <a:spcAft>
                <a:spcPts val="0"/>
              </a:spcAft>
              <a:defRPr/>
            </a:lvl8pPr>
            <a:lvl9pPr lvl="8" marL="1828800" rtl="0" algn="r">
              <a:spcBef>
                <a:spcPts val="0"/>
              </a:spcBef>
              <a:spcAft>
                <a:spcPts val="0"/>
              </a:spcAft>
              <a:defRPr/>
            </a:lvl9pPr>
          </a:lstStyle>
          <a:p/>
        </p:txBody>
      </p:sp>
      <p:sp>
        <p:nvSpPr>
          <p:cNvPr id="151" name="Shape 151"/>
          <p:cNvSpPr txBox="1"/>
          <p:nvPr>
            <p:ph idx="11" type="ftr"/>
          </p:nvPr>
        </p:nvSpPr>
        <p:spPr>
          <a:xfrm>
            <a:off x="7086600" y="6537325"/>
            <a:ext cx="1752600" cy="320675"/>
          </a:xfrm>
          <a:prstGeom prst="rect">
            <a:avLst/>
          </a:prstGeom>
          <a:noFill/>
          <a:ln>
            <a:noFill/>
          </a:ln>
        </p:spPr>
        <p:txBody>
          <a:bodyPr anchorCtr="0" anchor="t" bIns="91425" lIns="91425" rIns="91425" tIns="91425"/>
          <a:lstStyle>
            <a:lvl1pPr indent="0" lvl="0" marL="0" marR="0" rtl="0" algn="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52" name="Shape 152"/>
          <p:cNvSpPr txBox="1"/>
          <p:nvPr>
            <p:ph idx="12" type="sldNum"/>
          </p:nvPr>
        </p:nvSpPr>
        <p:spPr>
          <a:xfrm>
            <a:off x="8231975" y="6553200"/>
            <a:ext cx="838200" cy="261900"/>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fld id="{00000000-1234-1234-1234-123412341234}" type="slidenum">
              <a:rPr b="0" i="0" lang="zh-TW" sz="1000" u="none" cap="none" strike="noStrike">
                <a:solidFill>
                  <a:schemeClr val="dk2"/>
                </a:solidFill>
                <a:latin typeface="Cambria"/>
                <a:ea typeface="Cambria"/>
                <a:cs typeface="Cambria"/>
                <a:sym typeface="Cambria"/>
              </a:rPr>
              <a:t>‹#›</a:t>
            </a:fld>
          </a:p>
        </p:txBody>
      </p:sp>
      <p:sp>
        <p:nvSpPr>
          <p:cNvPr id="153" name="Shape 153"/>
          <p:cNvSpPr txBox="1"/>
          <p:nvPr>
            <p:ph idx="10" type="dt"/>
          </p:nvPr>
        </p:nvSpPr>
        <p:spPr>
          <a:xfrm>
            <a:off x="381000" y="6553200"/>
            <a:ext cx="1904999" cy="261938"/>
          </a:xfrm>
          <a:prstGeom prst="rect">
            <a:avLst/>
          </a:prstGeom>
          <a:noFill/>
          <a:ln>
            <a:noFill/>
          </a:ln>
        </p:spPr>
        <p:txBody>
          <a:bodyPr anchorCtr="0" anchor="t"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章節標題 - 小章節">
    <p:bg>
      <p:bgPr>
        <a:solidFill>
          <a:srgbClr val="FFFFFF"/>
        </a:solidFill>
      </p:bgPr>
    </p:bg>
    <p:spTree>
      <p:nvGrpSpPr>
        <p:cNvPr id="27" name="Shape 27"/>
        <p:cNvGrpSpPr/>
        <p:nvPr/>
      </p:nvGrpSpPr>
      <p:grpSpPr>
        <a:xfrm>
          <a:off x="0" y="0"/>
          <a:ext cx="0" cy="0"/>
          <a:chOff x="0" y="0"/>
          <a:chExt cx="0" cy="0"/>
        </a:xfrm>
      </p:grpSpPr>
      <p:pic>
        <p:nvPicPr>
          <p:cNvPr id="28" name="Shape 28"/>
          <p:cNvPicPr preferRelativeResize="0"/>
          <p:nvPr/>
        </p:nvPicPr>
        <p:blipFill>
          <a:blip r:embed="rId2">
            <a:alphaModFix/>
          </a:blip>
          <a:stretch>
            <a:fillRect/>
          </a:stretch>
        </p:blipFill>
        <p:spPr>
          <a:xfrm rot="5400000">
            <a:off x="1392087" y="-899287"/>
            <a:ext cx="6365200" cy="9149374"/>
          </a:xfrm>
          <a:prstGeom prst="rect">
            <a:avLst/>
          </a:prstGeom>
          <a:noFill/>
          <a:ln>
            <a:noFill/>
          </a:ln>
        </p:spPr>
      </p:pic>
      <p:sp>
        <p:nvSpPr>
          <p:cNvPr id="29" name="Shape 29"/>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30" name="Shape 30"/>
          <p:cNvSpPr txBox="1"/>
          <p:nvPr>
            <p:ph type="title"/>
          </p:nvPr>
        </p:nvSpPr>
        <p:spPr>
          <a:xfrm>
            <a:off x="476250" y="5057425"/>
            <a:ext cx="8191500" cy="583500"/>
          </a:xfrm>
          <a:prstGeom prst="rect">
            <a:avLst/>
          </a:prstGeom>
          <a:noFill/>
          <a:ln>
            <a:noFill/>
          </a:ln>
        </p:spPr>
        <p:txBody>
          <a:bodyPr anchorCtr="0" anchor="t" bIns="91425" lIns="91425" rIns="91425" tIns="91425"/>
          <a:lstStyle>
            <a:lvl1pPr lvl="0" rtl="0" algn="l">
              <a:spcBef>
                <a:spcPts val="0"/>
              </a:spcBef>
              <a:spcAft>
                <a:spcPts val="0"/>
              </a:spcAft>
              <a:defRPr/>
            </a:lvl1pPr>
            <a:lvl2pPr lvl="1" rtl="0" algn="r">
              <a:spcBef>
                <a:spcPts val="0"/>
              </a:spcBef>
              <a:spcAft>
                <a:spcPts val="0"/>
              </a:spcAft>
              <a:defRPr/>
            </a:lvl2pPr>
            <a:lvl3pPr lvl="2" rtl="0" algn="r">
              <a:spcBef>
                <a:spcPts val="0"/>
              </a:spcBef>
              <a:spcAft>
                <a:spcPts val="0"/>
              </a:spcAft>
              <a:defRPr/>
            </a:lvl3pPr>
            <a:lvl4pPr lvl="3" rtl="0" algn="r">
              <a:spcBef>
                <a:spcPts val="0"/>
              </a:spcBef>
              <a:spcAft>
                <a:spcPts val="0"/>
              </a:spcAft>
              <a:defRPr/>
            </a:lvl4pPr>
            <a:lvl5pPr lvl="4" rtl="0" algn="r">
              <a:spcBef>
                <a:spcPts val="0"/>
              </a:spcBef>
              <a:spcAft>
                <a:spcPts val="0"/>
              </a:spcAft>
              <a:defRPr/>
            </a:lvl5pPr>
            <a:lvl6pPr lvl="5" marL="457200" rtl="0" algn="r">
              <a:spcBef>
                <a:spcPts val="0"/>
              </a:spcBef>
              <a:spcAft>
                <a:spcPts val="0"/>
              </a:spcAft>
              <a:defRPr/>
            </a:lvl6pPr>
            <a:lvl7pPr lvl="6" marL="914400" rtl="0" algn="r">
              <a:spcBef>
                <a:spcPts val="0"/>
              </a:spcBef>
              <a:spcAft>
                <a:spcPts val="0"/>
              </a:spcAft>
              <a:defRPr/>
            </a:lvl7pPr>
            <a:lvl8pPr lvl="7" marL="1371600" rtl="0" algn="r">
              <a:spcBef>
                <a:spcPts val="0"/>
              </a:spcBef>
              <a:spcAft>
                <a:spcPts val="0"/>
              </a:spcAft>
              <a:defRPr/>
            </a:lvl8pPr>
            <a:lvl9pPr lvl="8" marL="1828800" rtl="0" algn="r">
              <a:spcBef>
                <a:spcPts val="0"/>
              </a:spcBef>
              <a:spcAft>
                <a:spcPts val="0"/>
              </a:spcAft>
              <a:defRPr/>
            </a:lvl9pPr>
          </a:lstStyle>
          <a:p/>
        </p:txBody>
      </p:sp>
      <p:sp>
        <p:nvSpPr>
          <p:cNvPr id="31" name="Shape 31"/>
          <p:cNvSpPr txBox="1"/>
          <p:nvPr>
            <p:ph idx="1" type="subTitle"/>
          </p:nvPr>
        </p:nvSpPr>
        <p:spPr>
          <a:xfrm>
            <a:off x="476250" y="4074450"/>
            <a:ext cx="5050800" cy="879600"/>
          </a:xfrm>
          <a:prstGeom prst="rect">
            <a:avLst/>
          </a:prstGeom>
        </p:spPr>
        <p:txBody>
          <a:bodyPr anchorCtr="0" anchor="b" bIns="91425" lIns="91425" rIns="91425" tIns="91425"/>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章節標題 - 大章節">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Shape 33"/>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34" name="Shape 34"/>
          <p:cNvSpPr txBox="1"/>
          <p:nvPr>
            <p:ph type="title"/>
          </p:nvPr>
        </p:nvSpPr>
        <p:spPr>
          <a:xfrm>
            <a:off x="1186025" y="4227750"/>
            <a:ext cx="7481700" cy="2232600"/>
          </a:xfrm>
          <a:prstGeom prst="rect">
            <a:avLst/>
          </a:prstGeom>
          <a:noFill/>
          <a:ln>
            <a:noFill/>
          </a:ln>
        </p:spPr>
        <p:txBody>
          <a:bodyPr anchorCtr="0" anchor="ctr" bIns="91425" lIns="91425" rIns="91425" tIns="91425"/>
          <a:lstStyle>
            <a:lvl1pPr lvl="0" rtl="0" algn="l">
              <a:spcBef>
                <a:spcPts val="0"/>
              </a:spcBef>
              <a:spcAft>
                <a:spcPts val="0"/>
              </a:spcAft>
              <a:defRPr/>
            </a:lvl1pPr>
            <a:lvl2pPr lvl="1" rtl="0" algn="r">
              <a:spcBef>
                <a:spcPts val="0"/>
              </a:spcBef>
              <a:spcAft>
                <a:spcPts val="0"/>
              </a:spcAft>
              <a:defRPr/>
            </a:lvl2pPr>
            <a:lvl3pPr lvl="2" rtl="0" algn="r">
              <a:spcBef>
                <a:spcPts val="0"/>
              </a:spcBef>
              <a:spcAft>
                <a:spcPts val="0"/>
              </a:spcAft>
              <a:defRPr/>
            </a:lvl3pPr>
            <a:lvl4pPr lvl="3" rtl="0" algn="r">
              <a:spcBef>
                <a:spcPts val="0"/>
              </a:spcBef>
              <a:spcAft>
                <a:spcPts val="0"/>
              </a:spcAft>
              <a:defRPr/>
            </a:lvl4pPr>
            <a:lvl5pPr lvl="4" rtl="0" algn="r">
              <a:spcBef>
                <a:spcPts val="0"/>
              </a:spcBef>
              <a:spcAft>
                <a:spcPts val="0"/>
              </a:spcAft>
              <a:defRPr/>
            </a:lvl5pPr>
            <a:lvl6pPr lvl="5" marL="457200" rtl="0" algn="r">
              <a:spcBef>
                <a:spcPts val="0"/>
              </a:spcBef>
              <a:spcAft>
                <a:spcPts val="0"/>
              </a:spcAft>
              <a:defRPr/>
            </a:lvl6pPr>
            <a:lvl7pPr lvl="6" marL="914400" rtl="0" algn="r">
              <a:spcBef>
                <a:spcPts val="0"/>
              </a:spcBef>
              <a:spcAft>
                <a:spcPts val="0"/>
              </a:spcAft>
              <a:defRPr/>
            </a:lvl7pPr>
            <a:lvl8pPr lvl="7" marL="1371600" rtl="0" algn="r">
              <a:spcBef>
                <a:spcPts val="0"/>
              </a:spcBef>
              <a:spcAft>
                <a:spcPts val="0"/>
              </a:spcAft>
              <a:defRPr/>
            </a:lvl8pPr>
            <a:lvl9pPr lvl="8" marL="1828800" rtl="0" algn="r">
              <a:spcBef>
                <a:spcPts val="0"/>
              </a:spcBef>
              <a:spcAft>
                <a:spcPts val="0"/>
              </a:spcAft>
              <a:defRPr/>
            </a:lvl9pPr>
          </a:lstStyle>
          <a:p/>
        </p:txBody>
      </p:sp>
      <p:sp>
        <p:nvSpPr>
          <p:cNvPr id="35" name="Shape 35"/>
          <p:cNvSpPr txBox="1"/>
          <p:nvPr>
            <p:ph idx="1" type="subTitle"/>
          </p:nvPr>
        </p:nvSpPr>
        <p:spPr>
          <a:xfrm>
            <a:off x="1186025" y="3348150"/>
            <a:ext cx="5050800" cy="879600"/>
          </a:xfrm>
          <a:prstGeom prst="rect">
            <a:avLst/>
          </a:prstGeom>
        </p:spPr>
        <p:txBody>
          <a:bodyPr anchorCtr="0" anchor="b" bIns="91425" lIns="91425" rIns="91425" tIns="91425"/>
          <a:lstStyle>
            <a:lvl1pPr lvl="0" rtl="0">
              <a:spcBef>
                <a:spcPts val="0"/>
              </a:spcBef>
              <a:spcAft>
                <a:spcPts val="1000"/>
              </a:spcAft>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標題及物件">
    <p:spTree>
      <p:nvGrpSpPr>
        <p:cNvPr id="36" name="Shape 36"/>
        <p:cNvGrpSpPr/>
        <p:nvPr/>
      </p:nvGrpSpPr>
      <p:grpSpPr>
        <a:xfrm>
          <a:off x="0" y="0"/>
          <a:ext cx="0" cy="0"/>
          <a:chOff x="0" y="0"/>
          <a:chExt cx="0" cy="0"/>
        </a:xfrm>
      </p:grpSpPr>
      <p:sp>
        <p:nvSpPr>
          <p:cNvPr id="37" name="Shape 37"/>
          <p:cNvSpPr txBox="1"/>
          <p:nvPr>
            <p:ph idx="1" type="body"/>
          </p:nvPr>
        </p:nvSpPr>
        <p:spPr>
          <a:xfrm>
            <a:off x="476250" y="1783075"/>
            <a:ext cx="8191500" cy="4711800"/>
          </a:xfrm>
          <a:prstGeom prst="rect">
            <a:avLst/>
          </a:prstGeom>
          <a:noFill/>
          <a:ln>
            <a:noFill/>
          </a:ln>
        </p:spPr>
        <p:txBody>
          <a:bodyPr anchorCtr="0" anchor="t" bIns="91425" lIns="91425" rIns="91425" tIns="91425"/>
          <a:lstStyle>
            <a:lvl1pPr indent="-165100" lvl="0" marL="342900" rtl="0" algn="l">
              <a:lnSpc>
                <a:spcPct val="115000"/>
              </a:lnSpc>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38" name="Shape 38"/>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39" name="Shape 39"/>
          <p:cNvSpPr txBox="1"/>
          <p:nvPr>
            <p:ph type="title"/>
          </p:nvPr>
        </p:nvSpPr>
        <p:spPr>
          <a:xfrm>
            <a:off x="476250" y="169425"/>
            <a:ext cx="8191500" cy="1243800"/>
          </a:xfrm>
          <a:prstGeom prst="rect">
            <a:avLst/>
          </a:prstGeom>
          <a:noFill/>
          <a:ln>
            <a:noFill/>
          </a:ln>
        </p:spPr>
        <p:txBody>
          <a:bodyPr anchorCtr="0" anchor="ctr" bIns="91425" lIns="91425" rIns="91425" tIns="91425"/>
          <a:lstStyle>
            <a:lvl1pPr indent="0" lvl="0" marL="0" marR="0" rtl="0" algn="ctr">
              <a:spcBef>
                <a:spcPts val="0"/>
              </a:spcBef>
              <a:spcAft>
                <a:spcPts val="0"/>
              </a:spcAft>
              <a:buSzPct val="100000"/>
              <a:buFont typeface="Microsoft JhengHei"/>
              <a:buChar char="●"/>
              <a:defRPr b="1" sz="4000">
                <a:latin typeface="Microsoft JhengHei"/>
                <a:ea typeface="Microsoft JhengHei"/>
                <a:cs typeface="Microsoft JhengHei"/>
                <a:sym typeface="Microsoft JhengHei"/>
              </a:defRPr>
            </a:lvl1pPr>
            <a:lvl2pPr indent="0" lvl="1" marL="0" marR="0" rtl="0" algn="r">
              <a:spcBef>
                <a:spcPts val="0"/>
              </a:spcBef>
              <a:spcAft>
                <a:spcPts val="0"/>
              </a:spcAft>
              <a:buFont typeface="Microsoft JhengHei"/>
              <a:buChar char="○"/>
              <a:defRPr>
                <a:latin typeface="Microsoft JhengHei"/>
                <a:ea typeface="Microsoft JhengHei"/>
                <a:cs typeface="Microsoft JhengHei"/>
                <a:sym typeface="Microsoft JhengHei"/>
              </a:defRPr>
            </a:lvl2pPr>
            <a:lvl3pPr indent="0" lvl="2" marL="0" marR="0" rtl="0" algn="r">
              <a:spcBef>
                <a:spcPts val="0"/>
              </a:spcBef>
              <a:spcAft>
                <a:spcPts val="0"/>
              </a:spcAft>
              <a:buFont typeface="Microsoft JhengHei"/>
              <a:buChar char="■"/>
              <a:defRPr>
                <a:latin typeface="Microsoft JhengHei"/>
                <a:ea typeface="Microsoft JhengHei"/>
                <a:cs typeface="Microsoft JhengHei"/>
                <a:sym typeface="Microsoft JhengHei"/>
              </a:defRPr>
            </a:lvl3pPr>
            <a:lvl4pPr indent="0" lvl="3" marL="0" marR="0" rtl="0" algn="r">
              <a:spcBef>
                <a:spcPts val="0"/>
              </a:spcBef>
              <a:spcAft>
                <a:spcPts val="0"/>
              </a:spcAft>
              <a:buFont typeface="Microsoft JhengHei"/>
              <a:buChar char="●"/>
              <a:defRPr>
                <a:latin typeface="Microsoft JhengHei"/>
                <a:ea typeface="Microsoft JhengHei"/>
                <a:cs typeface="Microsoft JhengHei"/>
                <a:sym typeface="Microsoft JhengHei"/>
              </a:defRPr>
            </a:lvl4pPr>
            <a:lvl5pPr indent="0" lvl="4" marL="0" marR="0" rtl="0" algn="r">
              <a:spcBef>
                <a:spcPts val="0"/>
              </a:spcBef>
              <a:spcAft>
                <a:spcPts val="0"/>
              </a:spcAft>
              <a:buFont typeface="Microsoft JhengHei"/>
              <a:buChar char="○"/>
              <a:defRPr>
                <a:latin typeface="Microsoft JhengHei"/>
                <a:ea typeface="Microsoft JhengHei"/>
                <a:cs typeface="Microsoft JhengHei"/>
                <a:sym typeface="Microsoft JhengHei"/>
              </a:defRPr>
            </a:lvl5pPr>
            <a:lvl6pPr indent="0" lvl="5" marL="457200" marR="0" rtl="0" algn="r">
              <a:spcBef>
                <a:spcPts val="0"/>
              </a:spcBef>
              <a:spcAft>
                <a:spcPts val="0"/>
              </a:spcAft>
              <a:buFont typeface="Microsoft JhengHei"/>
              <a:buChar char="■"/>
              <a:defRPr>
                <a:latin typeface="Microsoft JhengHei"/>
                <a:ea typeface="Microsoft JhengHei"/>
                <a:cs typeface="Microsoft JhengHei"/>
                <a:sym typeface="Microsoft JhengHei"/>
              </a:defRPr>
            </a:lvl6pPr>
            <a:lvl7pPr indent="0" lvl="6" marL="914400" marR="0" rtl="0" algn="r">
              <a:spcBef>
                <a:spcPts val="0"/>
              </a:spcBef>
              <a:spcAft>
                <a:spcPts val="0"/>
              </a:spcAft>
              <a:buFont typeface="Microsoft JhengHei"/>
              <a:buChar char="●"/>
              <a:defRPr>
                <a:latin typeface="Microsoft JhengHei"/>
                <a:ea typeface="Microsoft JhengHei"/>
                <a:cs typeface="Microsoft JhengHei"/>
                <a:sym typeface="Microsoft JhengHei"/>
              </a:defRPr>
            </a:lvl7pPr>
            <a:lvl8pPr indent="0" lvl="7" marL="1371600" marR="0" rtl="0" algn="r">
              <a:spcBef>
                <a:spcPts val="0"/>
              </a:spcBef>
              <a:spcAft>
                <a:spcPts val="0"/>
              </a:spcAft>
              <a:buFont typeface="Microsoft JhengHei"/>
              <a:buChar char="○"/>
              <a:defRPr>
                <a:latin typeface="Microsoft JhengHei"/>
                <a:ea typeface="Microsoft JhengHei"/>
                <a:cs typeface="Microsoft JhengHei"/>
                <a:sym typeface="Microsoft JhengHei"/>
              </a:defRPr>
            </a:lvl8pPr>
            <a:lvl9pPr indent="0" lvl="8" marL="1828800" marR="0" rtl="0" algn="r">
              <a:spcBef>
                <a:spcPts val="0"/>
              </a:spcBef>
              <a:spcAft>
                <a:spcPts val="0"/>
              </a:spcAft>
              <a:buFont typeface="Microsoft JhengHei"/>
              <a:buChar char="■"/>
              <a:defRPr>
                <a:latin typeface="Microsoft JhengHei"/>
                <a:ea typeface="Microsoft JhengHei"/>
                <a:cs typeface="Microsoft JhengHei"/>
                <a:sym typeface="Microsoft JhengHei"/>
              </a:defRPr>
            </a:lvl9pPr>
          </a:lstStyle>
          <a:p/>
        </p:txBody>
      </p:sp>
      <p:sp>
        <p:nvSpPr>
          <p:cNvPr id="40" name="Shape 40"/>
          <p:cNvSpPr txBox="1"/>
          <p:nvPr>
            <p:ph idx="2" type="subTitle"/>
          </p:nvPr>
        </p:nvSpPr>
        <p:spPr>
          <a:xfrm>
            <a:off x="24200" y="6583675"/>
            <a:ext cx="8191500" cy="274200"/>
          </a:xfrm>
          <a:prstGeom prst="rect">
            <a:avLst/>
          </a:prstGeom>
        </p:spPr>
        <p:txBody>
          <a:bodyPr anchorCtr="0" anchor="ctr" bIns="91425" lIns="91425" rIns="91425" tIns="91425"/>
          <a:lstStyle>
            <a:lvl1pPr lvl="0">
              <a:spcBef>
                <a:spcPts val="0"/>
              </a:spcBef>
              <a:buNone/>
              <a:defRPr sz="1400">
                <a:solidFill>
                  <a:srgbClr val="FFFFFF"/>
                </a:solidFill>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只有標題">
    <p:spTree>
      <p:nvGrpSpPr>
        <p:cNvPr id="41" name="Shape 41"/>
        <p:cNvGrpSpPr/>
        <p:nvPr/>
      </p:nvGrpSpPr>
      <p:grpSpPr>
        <a:xfrm>
          <a:off x="0" y="0"/>
          <a:ext cx="0" cy="0"/>
          <a:chOff x="0" y="0"/>
          <a:chExt cx="0" cy="0"/>
        </a:xfrm>
      </p:grpSpPr>
      <p:sp>
        <p:nvSpPr>
          <p:cNvPr id="42" name="Shape 42"/>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43" name="Shape 43"/>
          <p:cNvSpPr txBox="1"/>
          <p:nvPr>
            <p:ph type="title"/>
          </p:nvPr>
        </p:nvSpPr>
        <p:spPr>
          <a:xfrm>
            <a:off x="476250" y="169425"/>
            <a:ext cx="8191500" cy="1243800"/>
          </a:xfrm>
          <a:prstGeom prst="rect">
            <a:avLst/>
          </a:prstGeom>
          <a:noFill/>
          <a:ln>
            <a:noFill/>
          </a:ln>
        </p:spPr>
        <p:txBody>
          <a:bodyPr anchorCtr="0" anchor="ctr" bIns="91425" lIns="91425" rIns="91425" tIns="91425"/>
          <a:lstStyle>
            <a:lvl1pPr indent="0" lvl="0" marL="0" marR="0" rtl="0" algn="ctr">
              <a:spcBef>
                <a:spcPts val="0"/>
              </a:spcBef>
              <a:spcAft>
                <a:spcPts val="0"/>
              </a:spcAft>
              <a:buSzPct val="100000"/>
              <a:buFont typeface="Microsoft JhengHei"/>
              <a:buChar char="●"/>
              <a:defRPr b="1" sz="4000">
                <a:latin typeface="Microsoft JhengHei"/>
                <a:ea typeface="Microsoft JhengHei"/>
                <a:cs typeface="Microsoft JhengHei"/>
                <a:sym typeface="Microsoft JhengHei"/>
              </a:defRPr>
            </a:lvl1pPr>
            <a:lvl2pPr indent="0" lvl="1" marL="0" marR="0" rtl="0" algn="r">
              <a:spcBef>
                <a:spcPts val="0"/>
              </a:spcBef>
              <a:spcAft>
                <a:spcPts val="0"/>
              </a:spcAft>
              <a:buFont typeface="Microsoft JhengHei"/>
              <a:buChar char="○"/>
              <a:defRPr>
                <a:latin typeface="Microsoft JhengHei"/>
                <a:ea typeface="Microsoft JhengHei"/>
                <a:cs typeface="Microsoft JhengHei"/>
                <a:sym typeface="Microsoft JhengHei"/>
              </a:defRPr>
            </a:lvl2pPr>
            <a:lvl3pPr indent="0" lvl="2" marL="0" marR="0" rtl="0" algn="r">
              <a:spcBef>
                <a:spcPts val="0"/>
              </a:spcBef>
              <a:spcAft>
                <a:spcPts val="0"/>
              </a:spcAft>
              <a:buFont typeface="Microsoft JhengHei"/>
              <a:buChar char="■"/>
              <a:defRPr>
                <a:latin typeface="Microsoft JhengHei"/>
                <a:ea typeface="Microsoft JhengHei"/>
                <a:cs typeface="Microsoft JhengHei"/>
                <a:sym typeface="Microsoft JhengHei"/>
              </a:defRPr>
            </a:lvl3pPr>
            <a:lvl4pPr indent="0" lvl="3" marL="0" marR="0" rtl="0" algn="r">
              <a:spcBef>
                <a:spcPts val="0"/>
              </a:spcBef>
              <a:spcAft>
                <a:spcPts val="0"/>
              </a:spcAft>
              <a:buFont typeface="Microsoft JhengHei"/>
              <a:buChar char="●"/>
              <a:defRPr>
                <a:latin typeface="Microsoft JhengHei"/>
                <a:ea typeface="Microsoft JhengHei"/>
                <a:cs typeface="Microsoft JhengHei"/>
                <a:sym typeface="Microsoft JhengHei"/>
              </a:defRPr>
            </a:lvl4pPr>
            <a:lvl5pPr indent="0" lvl="4" marL="0" marR="0" rtl="0" algn="r">
              <a:spcBef>
                <a:spcPts val="0"/>
              </a:spcBef>
              <a:spcAft>
                <a:spcPts val="0"/>
              </a:spcAft>
              <a:buFont typeface="Microsoft JhengHei"/>
              <a:buChar char="○"/>
              <a:defRPr>
                <a:latin typeface="Microsoft JhengHei"/>
                <a:ea typeface="Microsoft JhengHei"/>
                <a:cs typeface="Microsoft JhengHei"/>
                <a:sym typeface="Microsoft JhengHei"/>
              </a:defRPr>
            </a:lvl5pPr>
            <a:lvl6pPr indent="0" lvl="5" marL="457200" marR="0" rtl="0" algn="r">
              <a:spcBef>
                <a:spcPts val="0"/>
              </a:spcBef>
              <a:spcAft>
                <a:spcPts val="0"/>
              </a:spcAft>
              <a:buFont typeface="Microsoft JhengHei"/>
              <a:buChar char="■"/>
              <a:defRPr>
                <a:latin typeface="Microsoft JhengHei"/>
                <a:ea typeface="Microsoft JhengHei"/>
                <a:cs typeface="Microsoft JhengHei"/>
                <a:sym typeface="Microsoft JhengHei"/>
              </a:defRPr>
            </a:lvl6pPr>
            <a:lvl7pPr indent="0" lvl="6" marL="914400" marR="0" rtl="0" algn="r">
              <a:spcBef>
                <a:spcPts val="0"/>
              </a:spcBef>
              <a:spcAft>
                <a:spcPts val="0"/>
              </a:spcAft>
              <a:buFont typeface="Microsoft JhengHei"/>
              <a:buChar char="●"/>
              <a:defRPr>
                <a:latin typeface="Microsoft JhengHei"/>
                <a:ea typeface="Microsoft JhengHei"/>
                <a:cs typeface="Microsoft JhengHei"/>
                <a:sym typeface="Microsoft JhengHei"/>
              </a:defRPr>
            </a:lvl7pPr>
            <a:lvl8pPr indent="0" lvl="7" marL="1371600" marR="0" rtl="0" algn="r">
              <a:spcBef>
                <a:spcPts val="0"/>
              </a:spcBef>
              <a:spcAft>
                <a:spcPts val="0"/>
              </a:spcAft>
              <a:buFont typeface="Microsoft JhengHei"/>
              <a:buChar char="○"/>
              <a:defRPr>
                <a:latin typeface="Microsoft JhengHei"/>
                <a:ea typeface="Microsoft JhengHei"/>
                <a:cs typeface="Microsoft JhengHei"/>
                <a:sym typeface="Microsoft JhengHei"/>
              </a:defRPr>
            </a:lvl8pPr>
            <a:lvl9pPr indent="0" lvl="8" marL="1828800" marR="0" rtl="0" algn="r">
              <a:spcBef>
                <a:spcPts val="0"/>
              </a:spcBef>
              <a:spcAft>
                <a:spcPts val="0"/>
              </a:spcAft>
              <a:buFont typeface="Microsoft JhengHei"/>
              <a:buChar char="■"/>
              <a:defRPr>
                <a:latin typeface="Microsoft JhengHei"/>
                <a:ea typeface="Microsoft JhengHei"/>
                <a:cs typeface="Microsoft JhengHei"/>
                <a:sym typeface="Microsoft JhengHei"/>
              </a:defRPr>
            </a:lvl9pPr>
          </a:lstStyle>
          <a:p/>
        </p:txBody>
      </p:sp>
      <p:sp>
        <p:nvSpPr>
          <p:cNvPr id="44" name="Shape 44"/>
          <p:cNvSpPr txBox="1"/>
          <p:nvPr>
            <p:ph idx="1" type="subTitle"/>
          </p:nvPr>
        </p:nvSpPr>
        <p:spPr>
          <a:xfrm>
            <a:off x="24200" y="6583675"/>
            <a:ext cx="8350500" cy="274200"/>
          </a:xfrm>
          <a:prstGeom prst="rect">
            <a:avLst/>
          </a:prstGeom>
        </p:spPr>
        <p:txBody>
          <a:bodyPr anchorCtr="0" anchor="ctr" bIns="91425" lIns="91425" rIns="91425"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比對">
    <p:spTree>
      <p:nvGrpSpPr>
        <p:cNvPr id="45" name="Shape 45"/>
        <p:cNvGrpSpPr/>
        <p:nvPr/>
      </p:nvGrpSpPr>
      <p:grpSpPr>
        <a:xfrm>
          <a:off x="0" y="0"/>
          <a:ext cx="0" cy="0"/>
          <a:chOff x="0" y="0"/>
          <a:chExt cx="0" cy="0"/>
        </a:xfrm>
      </p:grpSpPr>
      <p:sp>
        <p:nvSpPr>
          <p:cNvPr id="46" name="Shape 46"/>
          <p:cNvSpPr txBox="1"/>
          <p:nvPr>
            <p:ph idx="1" type="body"/>
          </p:nvPr>
        </p:nvSpPr>
        <p:spPr>
          <a:xfrm>
            <a:off x="630237" y="2439813"/>
            <a:ext cx="3868800" cy="40323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7" name="Shape 47"/>
          <p:cNvSpPr txBox="1"/>
          <p:nvPr>
            <p:ph idx="2" type="body"/>
          </p:nvPr>
        </p:nvSpPr>
        <p:spPr>
          <a:xfrm>
            <a:off x="4629150" y="2439813"/>
            <a:ext cx="3887700" cy="40323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8" name="Shape 48"/>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49" name="Shape 49"/>
          <p:cNvSpPr txBox="1"/>
          <p:nvPr>
            <p:ph idx="3" type="subTitle"/>
          </p:nvPr>
        </p:nvSpPr>
        <p:spPr>
          <a:xfrm>
            <a:off x="629325" y="1871825"/>
            <a:ext cx="3880800" cy="580800"/>
          </a:xfrm>
          <a:prstGeom prst="rect">
            <a:avLst/>
          </a:prstGeom>
        </p:spPr>
        <p:txBody>
          <a:bodyPr anchorCtr="0" anchor="t" bIns="91425" lIns="91425" rIns="91425" tIns="91425"/>
          <a:lstStyle>
            <a:lvl1pPr lvl="0" algn="ctr">
              <a:spcBef>
                <a:spcPts val="0"/>
              </a:spcBef>
              <a:buNone/>
              <a:defRPr b="1">
                <a:solidFill>
                  <a:schemeClr val="dk2"/>
                </a:solidFill>
              </a:defRPr>
            </a:lvl1pPr>
            <a:lvl2pPr lvl="1">
              <a:spcBef>
                <a:spcPts val="0"/>
              </a:spcBef>
              <a:buNone/>
              <a:defRPr>
                <a:solidFill>
                  <a:schemeClr val="dk2"/>
                </a:solidFill>
              </a:defRPr>
            </a:lvl2pPr>
            <a:lvl3pPr lvl="2">
              <a:spcBef>
                <a:spcPts val="0"/>
              </a:spcBef>
              <a:buNone/>
              <a:defRPr>
                <a:solidFill>
                  <a:schemeClr val="dk2"/>
                </a:solidFill>
              </a:defRPr>
            </a:lvl3pPr>
            <a:lvl4pPr lvl="3">
              <a:spcBef>
                <a:spcPts val="0"/>
              </a:spcBef>
              <a:buNone/>
              <a:defRPr>
                <a:solidFill>
                  <a:schemeClr val="dk2"/>
                </a:solidFill>
              </a:defRPr>
            </a:lvl4pPr>
            <a:lvl5pPr lvl="4">
              <a:spcBef>
                <a:spcPts val="0"/>
              </a:spcBef>
              <a:buNone/>
              <a:defRPr>
                <a:solidFill>
                  <a:schemeClr val="dk2"/>
                </a:solidFill>
              </a:defRPr>
            </a:lvl5pPr>
            <a:lvl6pPr lvl="5">
              <a:spcBef>
                <a:spcPts val="0"/>
              </a:spcBef>
              <a:buNone/>
              <a:defRPr>
                <a:solidFill>
                  <a:schemeClr val="dk2"/>
                </a:solidFill>
              </a:defRPr>
            </a:lvl6pPr>
            <a:lvl7pPr lvl="6">
              <a:spcBef>
                <a:spcPts val="0"/>
              </a:spcBef>
              <a:buNone/>
              <a:defRPr>
                <a:solidFill>
                  <a:schemeClr val="dk2"/>
                </a:solidFill>
              </a:defRPr>
            </a:lvl7pPr>
            <a:lvl8pPr lvl="7">
              <a:spcBef>
                <a:spcPts val="0"/>
              </a:spcBef>
              <a:buNone/>
              <a:defRPr>
                <a:solidFill>
                  <a:schemeClr val="dk2"/>
                </a:solidFill>
              </a:defRPr>
            </a:lvl8pPr>
            <a:lvl9pPr lvl="8">
              <a:spcBef>
                <a:spcPts val="0"/>
              </a:spcBef>
              <a:buNone/>
              <a:defRPr>
                <a:solidFill>
                  <a:schemeClr val="dk2"/>
                </a:solidFill>
              </a:defRPr>
            </a:lvl9pPr>
          </a:lstStyle>
          <a:p/>
        </p:txBody>
      </p:sp>
      <p:sp>
        <p:nvSpPr>
          <p:cNvPr id="50" name="Shape 50"/>
          <p:cNvSpPr txBox="1"/>
          <p:nvPr>
            <p:ph idx="4" type="subTitle"/>
          </p:nvPr>
        </p:nvSpPr>
        <p:spPr>
          <a:xfrm>
            <a:off x="4632600" y="1871825"/>
            <a:ext cx="3880800" cy="580800"/>
          </a:xfrm>
          <a:prstGeom prst="rect">
            <a:avLst/>
          </a:prstGeom>
        </p:spPr>
        <p:txBody>
          <a:bodyPr anchorCtr="0" anchor="t" bIns="91425" lIns="91425" rIns="91425" tIns="91425"/>
          <a:lstStyle>
            <a:lvl1pPr lvl="0" rtl="0" algn="ctr">
              <a:spcBef>
                <a:spcPts val="0"/>
              </a:spcBef>
              <a:buNone/>
              <a:defRPr b="1">
                <a:solidFill>
                  <a:schemeClr val="dk2"/>
                </a:solidFill>
              </a:defRPr>
            </a:lvl1pPr>
            <a:lvl2pPr lvl="1" rtl="0">
              <a:spcBef>
                <a:spcPts val="0"/>
              </a:spcBef>
              <a:buNone/>
              <a:defRPr>
                <a:solidFill>
                  <a:schemeClr val="dk2"/>
                </a:solidFill>
              </a:defRPr>
            </a:lvl2pPr>
            <a:lvl3pPr lvl="2" rtl="0">
              <a:spcBef>
                <a:spcPts val="0"/>
              </a:spcBef>
              <a:buNone/>
              <a:defRPr>
                <a:solidFill>
                  <a:schemeClr val="dk2"/>
                </a:solidFill>
              </a:defRPr>
            </a:lvl3pPr>
            <a:lvl4pPr lvl="3" rtl="0">
              <a:spcBef>
                <a:spcPts val="0"/>
              </a:spcBef>
              <a:buNone/>
              <a:defRPr>
                <a:solidFill>
                  <a:schemeClr val="dk2"/>
                </a:solidFill>
              </a:defRPr>
            </a:lvl4pPr>
            <a:lvl5pPr lvl="4" rtl="0">
              <a:spcBef>
                <a:spcPts val="0"/>
              </a:spcBef>
              <a:buNone/>
              <a:defRPr>
                <a:solidFill>
                  <a:schemeClr val="dk2"/>
                </a:solidFill>
              </a:defRPr>
            </a:lvl5pPr>
            <a:lvl6pPr lvl="5" rtl="0">
              <a:spcBef>
                <a:spcPts val="0"/>
              </a:spcBef>
              <a:buNone/>
              <a:defRPr>
                <a:solidFill>
                  <a:schemeClr val="dk2"/>
                </a:solidFill>
              </a:defRPr>
            </a:lvl6pPr>
            <a:lvl7pPr lvl="6" rtl="0">
              <a:spcBef>
                <a:spcPts val="0"/>
              </a:spcBef>
              <a:buNone/>
              <a:defRPr>
                <a:solidFill>
                  <a:schemeClr val="dk2"/>
                </a:solidFill>
              </a:defRPr>
            </a:lvl7pPr>
            <a:lvl8pPr lvl="7" rtl="0">
              <a:spcBef>
                <a:spcPts val="0"/>
              </a:spcBef>
              <a:buNone/>
              <a:defRPr>
                <a:solidFill>
                  <a:schemeClr val="dk2"/>
                </a:solidFill>
              </a:defRPr>
            </a:lvl8pPr>
            <a:lvl9pPr lvl="8" rtl="0">
              <a:spcBef>
                <a:spcPts val="0"/>
              </a:spcBef>
              <a:buNone/>
              <a:defRPr>
                <a:solidFill>
                  <a:schemeClr val="dk2"/>
                </a:solidFill>
              </a:defRPr>
            </a:lvl9pPr>
          </a:lstStyle>
          <a:p/>
        </p:txBody>
      </p:sp>
      <p:sp>
        <p:nvSpPr>
          <p:cNvPr id="51" name="Shape 51"/>
          <p:cNvSpPr txBox="1"/>
          <p:nvPr>
            <p:ph type="title"/>
          </p:nvPr>
        </p:nvSpPr>
        <p:spPr>
          <a:xfrm>
            <a:off x="476250" y="169425"/>
            <a:ext cx="8191500" cy="1243800"/>
          </a:xfrm>
          <a:prstGeom prst="rect">
            <a:avLst/>
          </a:prstGeom>
          <a:noFill/>
          <a:ln>
            <a:noFill/>
          </a:ln>
        </p:spPr>
        <p:txBody>
          <a:bodyPr anchorCtr="0" anchor="ctr" bIns="91425" lIns="91425" rIns="91425" tIns="91425"/>
          <a:lstStyle>
            <a:lvl1pPr indent="0" lvl="0" marL="0" marR="0" rtl="0" algn="ctr">
              <a:spcBef>
                <a:spcPts val="0"/>
              </a:spcBef>
              <a:spcAft>
                <a:spcPts val="0"/>
              </a:spcAft>
              <a:buSzPct val="100000"/>
              <a:buFont typeface="Microsoft JhengHei"/>
              <a:buChar char="●"/>
              <a:defRPr b="1" sz="4000">
                <a:latin typeface="Microsoft JhengHei"/>
                <a:ea typeface="Microsoft JhengHei"/>
                <a:cs typeface="Microsoft JhengHei"/>
                <a:sym typeface="Microsoft JhengHei"/>
              </a:defRPr>
            </a:lvl1pPr>
            <a:lvl2pPr indent="0" lvl="1" marL="0" marR="0" rtl="0" algn="r">
              <a:spcBef>
                <a:spcPts val="0"/>
              </a:spcBef>
              <a:spcAft>
                <a:spcPts val="0"/>
              </a:spcAft>
              <a:buFont typeface="Microsoft JhengHei"/>
              <a:buChar char="○"/>
              <a:defRPr>
                <a:latin typeface="Microsoft JhengHei"/>
                <a:ea typeface="Microsoft JhengHei"/>
                <a:cs typeface="Microsoft JhengHei"/>
                <a:sym typeface="Microsoft JhengHei"/>
              </a:defRPr>
            </a:lvl2pPr>
            <a:lvl3pPr indent="0" lvl="2" marL="0" marR="0" rtl="0" algn="r">
              <a:spcBef>
                <a:spcPts val="0"/>
              </a:spcBef>
              <a:spcAft>
                <a:spcPts val="0"/>
              </a:spcAft>
              <a:buFont typeface="Microsoft JhengHei"/>
              <a:buChar char="■"/>
              <a:defRPr>
                <a:latin typeface="Microsoft JhengHei"/>
                <a:ea typeface="Microsoft JhengHei"/>
                <a:cs typeface="Microsoft JhengHei"/>
                <a:sym typeface="Microsoft JhengHei"/>
              </a:defRPr>
            </a:lvl3pPr>
            <a:lvl4pPr indent="0" lvl="3" marL="0" marR="0" rtl="0" algn="r">
              <a:spcBef>
                <a:spcPts val="0"/>
              </a:spcBef>
              <a:spcAft>
                <a:spcPts val="0"/>
              </a:spcAft>
              <a:buFont typeface="Microsoft JhengHei"/>
              <a:buChar char="●"/>
              <a:defRPr>
                <a:latin typeface="Microsoft JhengHei"/>
                <a:ea typeface="Microsoft JhengHei"/>
                <a:cs typeface="Microsoft JhengHei"/>
                <a:sym typeface="Microsoft JhengHei"/>
              </a:defRPr>
            </a:lvl4pPr>
            <a:lvl5pPr indent="0" lvl="4" marL="0" marR="0" rtl="0" algn="r">
              <a:spcBef>
                <a:spcPts val="0"/>
              </a:spcBef>
              <a:spcAft>
                <a:spcPts val="0"/>
              </a:spcAft>
              <a:buFont typeface="Microsoft JhengHei"/>
              <a:buChar char="○"/>
              <a:defRPr>
                <a:latin typeface="Microsoft JhengHei"/>
                <a:ea typeface="Microsoft JhengHei"/>
                <a:cs typeface="Microsoft JhengHei"/>
                <a:sym typeface="Microsoft JhengHei"/>
              </a:defRPr>
            </a:lvl5pPr>
            <a:lvl6pPr indent="0" lvl="5" marL="457200" marR="0" rtl="0" algn="r">
              <a:spcBef>
                <a:spcPts val="0"/>
              </a:spcBef>
              <a:spcAft>
                <a:spcPts val="0"/>
              </a:spcAft>
              <a:buFont typeface="Microsoft JhengHei"/>
              <a:buChar char="■"/>
              <a:defRPr>
                <a:latin typeface="Microsoft JhengHei"/>
                <a:ea typeface="Microsoft JhengHei"/>
                <a:cs typeface="Microsoft JhengHei"/>
                <a:sym typeface="Microsoft JhengHei"/>
              </a:defRPr>
            </a:lvl6pPr>
            <a:lvl7pPr indent="0" lvl="6" marL="914400" marR="0" rtl="0" algn="r">
              <a:spcBef>
                <a:spcPts val="0"/>
              </a:spcBef>
              <a:spcAft>
                <a:spcPts val="0"/>
              </a:spcAft>
              <a:buFont typeface="Microsoft JhengHei"/>
              <a:buChar char="●"/>
              <a:defRPr>
                <a:latin typeface="Microsoft JhengHei"/>
                <a:ea typeface="Microsoft JhengHei"/>
                <a:cs typeface="Microsoft JhengHei"/>
                <a:sym typeface="Microsoft JhengHei"/>
              </a:defRPr>
            </a:lvl7pPr>
            <a:lvl8pPr indent="0" lvl="7" marL="1371600" marR="0" rtl="0" algn="r">
              <a:spcBef>
                <a:spcPts val="0"/>
              </a:spcBef>
              <a:spcAft>
                <a:spcPts val="0"/>
              </a:spcAft>
              <a:buFont typeface="Microsoft JhengHei"/>
              <a:buChar char="○"/>
              <a:defRPr>
                <a:latin typeface="Microsoft JhengHei"/>
                <a:ea typeface="Microsoft JhengHei"/>
                <a:cs typeface="Microsoft JhengHei"/>
                <a:sym typeface="Microsoft JhengHei"/>
              </a:defRPr>
            </a:lvl8pPr>
            <a:lvl9pPr indent="0" lvl="8" marL="1828800" marR="0" rtl="0" algn="r">
              <a:spcBef>
                <a:spcPts val="0"/>
              </a:spcBef>
              <a:spcAft>
                <a:spcPts val="0"/>
              </a:spcAft>
              <a:buFont typeface="Microsoft JhengHei"/>
              <a:buChar char="■"/>
              <a:defRPr>
                <a:latin typeface="Microsoft JhengHei"/>
                <a:ea typeface="Microsoft JhengHei"/>
                <a:cs typeface="Microsoft JhengHei"/>
                <a:sym typeface="Microsoft JhengHei"/>
              </a:defRPr>
            </a:lvl9pPr>
          </a:lstStyle>
          <a:p/>
        </p:txBody>
      </p:sp>
      <p:sp>
        <p:nvSpPr>
          <p:cNvPr id="52" name="Shape 52"/>
          <p:cNvSpPr txBox="1"/>
          <p:nvPr>
            <p:ph idx="5" type="subTitle"/>
          </p:nvPr>
        </p:nvSpPr>
        <p:spPr>
          <a:xfrm>
            <a:off x="24200" y="6583675"/>
            <a:ext cx="8207700" cy="274200"/>
          </a:xfrm>
          <a:prstGeom prst="rect">
            <a:avLst/>
          </a:prstGeom>
        </p:spPr>
        <p:txBody>
          <a:bodyPr anchorCtr="0" anchor="ctr" bIns="91425" lIns="91425" rIns="91425"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比對 1">
    <p:spTree>
      <p:nvGrpSpPr>
        <p:cNvPr id="53" name="Shape 53"/>
        <p:cNvGrpSpPr/>
        <p:nvPr/>
      </p:nvGrpSpPr>
      <p:grpSpPr>
        <a:xfrm>
          <a:off x="0" y="0"/>
          <a:ext cx="0" cy="0"/>
          <a:chOff x="0" y="0"/>
          <a:chExt cx="0" cy="0"/>
        </a:xfrm>
      </p:grpSpPr>
      <p:sp>
        <p:nvSpPr>
          <p:cNvPr id="54" name="Shape 54"/>
          <p:cNvSpPr txBox="1"/>
          <p:nvPr>
            <p:ph idx="1" type="body"/>
          </p:nvPr>
        </p:nvSpPr>
        <p:spPr>
          <a:xfrm>
            <a:off x="629945" y="2439815"/>
            <a:ext cx="2629200" cy="40323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 name="Shape 55"/>
          <p:cNvSpPr txBox="1"/>
          <p:nvPr>
            <p:ph idx="2" type="body"/>
          </p:nvPr>
        </p:nvSpPr>
        <p:spPr>
          <a:xfrm>
            <a:off x="3347773" y="2439815"/>
            <a:ext cx="2642400" cy="40323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 name="Shape 56"/>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57" name="Shape 57"/>
          <p:cNvSpPr txBox="1"/>
          <p:nvPr>
            <p:ph idx="3" type="subTitle"/>
          </p:nvPr>
        </p:nvSpPr>
        <p:spPr>
          <a:xfrm>
            <a:off x="629325" y="1871825"/>
            <a:ext cx="2637600" cy="580800"/>
          </a:xfrm>
          <a:prstGeom prst="rect">
            <a:avLst/>
          </a:prstGeom>
        </p:spPr>
        <p:txBody>
          <a:bodyPr anchorCtr="0" anchor="t" bIns="91425" lIns="91425" rIns="91425" tIns="91425"/>
          <a:lstStyle>
            <a:lvl1pPr lvl="0" rtl="0" algn="ctr">
              <a:spcBef>
                <a:spcPts val="0"/>
              </a:spcBef>
              <a:buNone/>
              <a:defRPr b="1">
                <a:solidFill>
                  <a:schemeClr val="dk2"/>
                </a:solidFill>
              </a:defRPr>
            </a:lvl1pPr>
            <a:lvl2pPr lvl="1" rtl="0">
              <a:spcBef>
                <a:spcPts val="0"/>
              </a:spcBef>
              <a:buNone/>
              <a:defRPr>
                <a:solidFill>
                  <a:schemeClr val="dk2"/>
                </a:solidFill>
              </a:defRPr>
            </a:lvl2pPr>
            <a:lvl3pPr lvl="2" rtl="0">
              <a:spcBef>
                <a:spcPts val="0"/>
              </a:spcBef>
              <a:buNone/>
              <a:defRPr>
                <a:solidFill>
                  <a:schemeClr val="dk2"/>
                </a:solidFill>
              </a:defRPr>
            </a:lvl3pPr>
            <a:lvl4pPr lvl="3" rtl="0">
              <a:spcBef>
                <a:spcPts val="0"/>
              </a:spcBef>
              <a:buNone/>
              <a:defRPr>
                <a:solidFill>
                  <a:schemeClr val="dk2"/>
                </a:solidFill>
              </a:defRPr>
            </a:lvl4pPr>
            <a:lvl5pPr lvl="4" rtl="0">
              <a:spcBef>
                <a:spcPts val="0"/>
              </a:spcBef>
              <a:buNone/>
              <a:defRPr>
                <a:solidFill>
                  <a:schemeClr val="dk2"/>
                </a:solidFill>
              </a:defRPr>
            </a:lvl5pPr>
            <a:lvl6pPr lvl="5" rtl="0">
              <a:spcBef>
                <a:spcPts val="0"/>
              </a:spcBef>
              <a:buNone/>
              <a:defRPr>
                <a:solidFill>
                  <a:schemeClr val="dk2"/>
                </a:solidFill>
              </a:defRPr>
            </a:lvl6pPr>
            <a:lvl7pPr lvl="6" rtl="0">
              <a:spcBef>
                <a:spcPts val="0"/>
              </a:spcBef>
              <a:buNone/>
              <a:defRPr>
                <a:solidFill>
                  <a:schemeClr val="dk2"/>
                </a:solidFill>
              </a:defRPr>
            </a:lvl7pPr>
            <a:lvl8pPr lvl="7" rtl="0">
              <a:spcBef>
                <a:spcPts val="0"/>
              </a:spcBef>
              <a:buNone/>
              <a:defRPr>
                <a:solidFill>
                  <a:schemeClr val="dk2"/>
                </a:solidFill>
              </a:defRPr>
            </a:lvl8pPr>
            <a:lvl9pPr lvl="8" rtl="0">
              <a:spcBef>
                <a:spcPts val="0"/>
              </a:spcBef>
              <a:buNone/>
              <a:defRPr>
                <a:solidFill>
                  <a:schemeClr val="dk2"/>
                </a:solidFill>
              </a:defRPr>
            </a:lvl9pPr>
          </a:lstStyle>
          <a:p/>
        </p:txBody>
      </p:sp>
      <p:sp>
        <p:nvSpPr>
          <p:cNvPr id="58" name="Shape 58"/>
          <p:cNvSpPr txBox="1"/>
          <p:nvPr>
            <p:ph idx="4" type="subTitle"/>
          </p:nvPr>
        </p:nvSpPr>
        <p:spPr>
          <a:xfrm>
            <a:off x="3350118" y="1871825"/>
            <a:ext cx="2637600" cy="580800"/>
          </a:xfrm>
          <a:prstGeom prst="rect">
            <a:avLst/>
          </a:prstGeom>
        </p:spPr>
        <p:txBody>
          <a:bodyPr anchorCtr="0" anchor="t" bIns="91425" lIns="91425" rIns="91425" tIns="91425"/>
          <a:lstStyle>
            <a:lvl1pPr lvl="0" rtl="0" algn="ctr">
              <a:spcBef>
                <a:spcPts val="0"/>
              </a:spcBef>
              <a:buNone/>
              <a:defRPr b="1">
                <a:solidFill>
                  <a:schemeClr val="dk2"/>
                </a:solidFill>
              </a:defRPr>
            </a:lvl1pPr>
            <a:lvl2pPr lvl="1" rtl="0">
              <a:spcBef>
                <a:spcPts val="0"/>
              </a:spcBef>
              <a:buNone/>
              <a:defRPr>
                <a:solidFill>
                  <a:schemeClr val="dk2"/>
                </a:solidFill>
              </a:defRPr>
            </a:lvl2pPr>
            <a:lvl3pPr lvl="2" rtl="0">
              <a:spcBef>
                <a:spcPts val="0"/>
              </a:spcBef>
              <a:buNone/>
              <a:defRPr>
                <a:solidFill>
                  <a:schemeClr val="dk2"/>
                </a:solidFill>
              </a:defRPr>
            </a:lvl3pPr>
            <a:lvl4pPr lvl="3" rtl="0">
              <a:spcBef>
                <a:spcPts val="0"/>
              </a:spcBef>
              <a:buNone/>
              <a:defRPr>
                <a:solidFill>
                  <a:schemeClr val="dk2"/>
                </a:solidFill>
              </a:defRPr>
            </a:lvl4pPr>
            <a:lvl5pPr lvl="4" rtl="0">
              <a:spcBef>
                <a:spcPts val="0"/>
              </a:spcBef>
              <a:buNone/>
              <a:defRPr>
                <a:solidFill>
                  <a:schemeClr val="dk2"/>
                </a:solidFill>
              </a:defRPr>
            </a:lvl5pPr>
            <a:lvl6pPr lvl="5" rtl="0">
              <a:spcBef>
                <a:spcPts val="0"/>
              </a:spcBef>
              <a:buNone/>
              <a:defRPr>
                <a:solidFill>
                  <a:schemeClr val="dk2"/>
                </a:solidFill>
              </a:defRPr>
            </a:lvl6pPr>
            <a:lvl7pPr lvl="6" rtl="0">
              <a:spcBef>
                <a:spcPts val="0"/>
              </a:spcBef>
              <a:buNone/>
              <a:defRPr>
                <a:solidFill>
                  <a:schemeClr val="dk2"/>
                </a:solidFill>
              </a:defRPr>
            </a:lvl7pPr>
            <a:lvl8pPr lvl="7" rtl="0">
              <a:spcBef>
                <a:spcPts val="0"/>
              </a:spcBef>
              <a:buNone/>
              <a:defRPr>
                <a:solidFill>
                  <a:schemeClr val="dk2"/>
                </a:solidFill>
              </a:defRPr>
            </a:lvl8pPr>
            <a:lvl9pPr lvl="8" rtl="0">
              <a:spcBef>
                <a:spcPts val="0"/>
              </a:spcBef>
              <a:buNone/>
              <a:defRPr>
                <a:solidFill>
                  <a:schemeClr val="dk2"/>
                </a:solidFill>
              </a:defRPr>
            </a:lvl9pPr>
          </a:lstStyle>
          <a:p/>
        </p:txBody>
      </p:sp>
      <p:sp>
        <p:nvSpPr>
          <p:cNvPr id="59" name="Shape 59"/>
          <p:cNvSpPr txBox="1"/>
          <p:nvPr>
            <p:ph idx="5" type="body"/>
          </p:nvPr>
        </p:nvSpPr>
        <p:spPr>
          <a:xfrm>
            <a:off x="6071023" y="2439815"/>
            <a:ext cx="2642400" cy="40323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 name="Shape 60"/>
          <p:cNvSpPr txBox="1"/>
          <p:nvPr>
            <p:ph idx="6" type="subTitle"/>
          </p:nvPr>
        </p:nvSpPr>
        <p:spPr>
          <a:xfrm>
            <a:off x="6073368" y="1871825"/>
            <a:ext cx="2637600" cy="580800"/>
          </a:xfrm>
          <a:prstGeom prst="rect">
            <a:avLst/>
          </a:prstGeom>
        </p:spPr>
        <p:txBody>
          <a:bodyPr anchorCtr="0" anchor="t" bIns="91425" lIns="91425" rIns="91425" tIns="91425"/>
          <a:lstStyle>
            <a:lvl1pPr lvl="0" rtl="0" algn="ctr">
              <a:spcBef>
                <a:spcPts val="0"/>
              </a:spcBef>
              <a:buNone/>
              <a:defRPr b="1">
                <a:solidFill>
                  <a:schemeClr val="dk2"/>
                </a:solidFill>
              </a:defRPr>
            </a:lvl1pPr>
            <a:lvl2pPr lvl="1" rtl="0">
              <a:spcBef>
                <a:spcPts val="0"/>
              </a:spcBef>
              <a:buNone/>
              <a:defRPr>
                <a:solidFill>
                  <a:schemeClr val="dk2"/>
                </a:solidFill>
              </a:defRPr>
            </a:lvl2pPr>
            <a:lvl3pPr lvl="2" rtl="0">
              <a:spcBef>
                <a:spcPts val="0"/>
              </a:spcBef>
              <a:buNone/>
              <a:defRPr>
                <a:solidFill>
                  <a:schemeClr val="dk2"/>
                </a:solidFill>
              </a:defRPr>
            </a:lvl3pPr>
            <a:lvl4pPr lvl="3" rtl="0">
              <a:spcBef>
                <a:spcPts val="0"/>
              </a:spcBef>
              <a:buNone/>
              <a:defRPr>
                <a:solidFill>
                  <a:schemeClr val="dk2"/>
                </a:solidFill>
              </a:defRPr>
            </a:lvl4pPr>
            <a:lvl5pPr lvl="4" rtl="0">
              <a:spcBef>
                <a:spcPts val="0"/>
              </a:spcBef>
              <a:buNone/>
              <a:defRPr>
                <a:solidFill>
                  <a:schemeClr val="dk2"/>
                </a:solidFill>
              </a:defRPr>
            </a:lvl5pPr>
            <a:lvl6pPr lvl="5" rtl="0">
              <a:spcBef>
                <a:spcPts val="0"/>
              </a:spcBef>
              <a:buNone/>
              <a:defRPr>
                <a:solidFill>
                  <a:schemeClr val="dk2"/>
                </a:solidFill>
              </a:defRPr>
            </a:lvl6pPr>
            <a:lvl7pPr lvl="6" rtl="0">
              <a:spcBef>
                <a:spcPts val="0"/>
              </a:spcBef>
              <a:buNone/>
              <a:defRPr>
                <a:solidFill>
                  <a:schemeClr val="dk2"/>
                </a:solidFill>
              </a:defRPr>
            </a:lvl7pPr>
            <a:lvl8pPr lvl="7" rtl="0">
              <a:spcBef>
                <a:spcPts val="0"/>
              </a:spcBef>
              <a:buNone/>
              <a:defRPr>
                <a:solidFill>
                  <a:schemeClr val="dk2"/>
                </a:solidFill>
              </a:defRPr>
            </a:lvl8pPr>
            <a:lvl9pPr lvl="8" rtl="0">
              <a:spcBef>
                <a:spcPts val="0"/>
              </a:spcBef>
              <a:buNone/>
              <a:defRPr>
                <a:solidFill>
                  <a:schemeClr val="dk2"/>
                </a:solidFill>
              </a:defRPr>
            </a:lvl9pPr>
          </a:lstStyle>
          <a:p/>
        </p:txBody>
      </p:sp>
      <p:sp>
        <p:nvSpPr>
          <p:cNvPr id="61" name="Shape 61"/>
          <p:cNvSpPr txBox="1"/>
          <p:nvPr>
            <p:ph type="title"/>
          </p:nvPr>
        </p:nvSpPr>
        <p:spPr>
          <a:xfrm>
            <a:off x="476250" y="169425"/>
            <a:ext cx="8191500" cy="1243800"/>
          </a:xfrm>
          <a:prstGeom prst="rect">
            <a:avLst/>
          </a:prstGeom>
          <a:noFill/>
          <a:ln>
            <a:noFill/>
          </a:ln>
        </p:spPr>
        <p:txBody>
          <a:bodyPr anchorCtr="0" anchor="ctr" bIns="91425" lIns="91425" rIns="91425" tIns="91425"/>
          <a:lstStyle>
            <a:lvl1pPr indent="0" lvl="0" marL="0" marR="0" rtl="0" algn="ctr">
              <a:spcBef>
                <a:spcPts val="0"/>
              </a:spcBef>
              <a:spcAft>
                <a:spcPts val="0"/>
              </a:spcAft>
              <a:buSzPct val="100000"/>
              <a:buFont typeface="Microsoft JhengHei"/>
              <a:buChar char="●"/>
              <a:defRPr b="1" sz="4000">
                <a:latin typeface="Microsoft JhengHei"/>
                <a:ea typeface="Microsoft JhengHei"/>
                <a:cs typeface="Microsoft JhengHei"/>
                <a:sym typeface="Microsoft JhengHei"/>
              </a:defRPr>
            </a:lvl1pPr>
            <a:lvl2pPr indent="0" lvl="1" marL="0" marR="0" rtl="0" algn="r">
              <a:spcBef>
                <a:spcPts val="0"/>
              </a:spcBef>
              <a:spcAft>
                <a:spcPts val="0"/>
              </a:spcAft>
              <a:buFont typeface="Microsoft JhengHei"/>
              <a:buChar char="○"/>
              <a:defRPr>
                <a:latin typeface="Microsoft JhengHei"/>
                <a:ea typeface="Microsoft JhengHei"/>
                <a:cs typeface="Microsoft JhengHei"/>
                <a:sym typeface="Microsoft JhengHei"/>
              </a:defRPr>
            </a:lvl2pPr>
            <a:lvl3pPr indent="0" lvl="2" marL="0" marR="0" rtl="0" algn="r">
              <a:spcBef>
                <a:spcPts val="0"/>
              </a:spcBef>
              <a:spcAft>
                <a:spcPts val="0"/>
              </a:spcAft>
              <a:buFont typeface="Microsoft JhengHei"/>
              <a:buChar char="■"/>
              <a:defRPr>
                <a:latin typeface="Microsoft JhengHei"/>
                <a:ea typeface="Microsoft JhengHei"/>
                <a:cs typeface="Microsoft JhengHei"/>
                <a:sym typeface="Microsoft JhengHei"/>
              </a:defRPr>
            </a:lvl3pPr>
            <a:lvl4pPr indent="0" lvl="3" marL="0" marR="0" rtl="0" algn="r">
              <a:spcBef>
                <a:spcPts val="0"/>
              </a:spcBef>
              <a:spcAft>
                <a:spcPts val="0"/>
              </a:spcAft>
              <a:buFont typeface="Microsoft JhengHei"/>
              <a:buChar char="●"/>
              <a:defRPr>
                <a:latin typeface="Microsoft JhengHei"/>
                <a:ea typeface="Microsoft JhengHei"/>
                <a:cs typeface="Microsoft JhengHei"/>
                <a:sym typeface="Microsoft JhengHei"/>
              </a:defRPr>
            </a:lvl4pPr>
            <a:lvl5pPr indent="0" lvl="4" marL="0" marR="0" rtl="0" algn="r">
              <a:spcBef>
                <a:spcPts val="0"/>
              </a:spcBef>
              <a:spcAft>
                <a:spcPts val="0"/>
              </a:spcAft>
              <a:buFont typeface="Microsoft JhengHei"/>
              <a:buChar char="○"/>
              <a:defRPr>
                <a:latin typeface="Microsoft JhengHei"/>
                <a:ea typeface="Microsoft JhengHei"/>
                <a:cs typeface="Microsoft JhengHei"/>
                <a:sym typeface="Microsoft JhengHei"/>
              </a:defRPr>
            </a:lvl5pPr>
            <a:lvl6pPr indent="0" lvl="5" marL="457200" marR="0" rtl="0" algn="r">
              <a:spcBef>
                <a:spcPts val="0"/>
              </a:spcBef>
              <a:spcAft>
                <a:spcPts val="0"/>
              </a:spcAft>
              <a:buFont typeface="Microsoft JhengHei"/>
              <a:buChar char="■"/>
              <a:defRPr>
                <a:latin typeface="Microsoft JhengHei"/>
                <a:ea typeface="Microsoft JhengHei"/>
                <a:cs typeface="Microsoft JhengHei"/>
                <a:sym typeface="Microsoft JhengHei"/>
              </a:defRPr>
            </a:lvl6pPr>
            <a:lvl7pPr indent="0" lvl="6" marL="914400" marR="0" rtl="0" algn="r">
              <a:spcBef>
                <a:spcPts val="0"/>
              </a:spcBef>
              <a:spcAft>
                <a:spcPts val="0"/>
              </a:spcAft>
              <a:buFont typeface="Microsoft JhengHei"/>
              <a:buChar char="●"/>
              <a:defRPr>
                <a:latin typeface="Microsoft JhengHei"/>
                <a:ea typeface="Microsoft JhengHei"/>
                <a:cs typeface="Microsoft JhengHei"/>
                <a:sym typeface="Microsoft JhengHei"/>
              </a:defRPr>
            </a:lvl7pPr>
            <a:lvl8pPr indent="0" lvl="7" marL="1371600" marR="0" rtl="0" algn="r">
              <a:spcBef>
                <a:spcPts val="0"/>
              </a:spcBef>
              <a:spcAft>
                <a:spcPts val="0"/>
              </a:spcAft>
              <a:buFont typeface="Microsoft JhengHei"/>
              <a:buChar char="○"/>
              <a:defRPr>
                <a:latin typeface="Microsoft JhengHei"/>
                <a:ea typeface="Microsoft JhengHei"/>
                <a:cs typeface="Microsoft JhengHei"/>
                <a:sym typeface="Microsoft JhengHei"/>
              </a:defRPr>
            </a:lvl8pPr>
            <a:lvl9pPr indent="0" lvl="8" marL="1828800" marR="0" rtl="0" algn="r">
              <a:spcBef>
                <a:spcPts val="0"/>
              </a:spcBef>
              <a:spcAft>
                <a:spcPts val="0"/>
              </a:spcAft>
              <a:buFont typeface="Microsoft JhengHei"/>
              <a:buChar char="■"/>
              <a:defRPr>
                <a:latin typeface="Microsoft JhengHei"/>
                <a:ea typeface="Microsoft JhengHei"/>
                <a:cs typeface="Microsoft JhengHei"/>
                <a:sym typeface="Microsoft JhengHei"/>
              </a:defRPr>
            </a:lvl9pPr>
          </a:lstStyle>
          <a:p/>
        </p:txBody>
      </p:sp>
      <p:sp>
        <p:nvSpPr>
          <p:cNvPr id="62" name="Shape 62"/>
          <p:cNvSpPr txBox="1"/>
          <p:nvPr>
            <p:ph idx="7" type="subTitle"/>
          </p:nvPr>
        </p:nvSpPr>
        <p:spPr>
          <a:xfrm>
            <a:off x="24200" y="6583675"/>
            <a:ext cx="8191500" cy="274200"/>
          </a:xfrm>
          <a:prstGeom prst="rect">
            <a:avLst/>
          </a:prstGeom>
        </p:spPr>
        <p:txBody>
          <a:bodyPr anchorCtr="0" anchor="ctr" bIns="91425" lIns="91425" rIns="91425"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兩項物件">
    <p:spTree>
      <p:nvGrpSpPr>
        <p:cNvPr id="63" name="Shape 63"/>
        <p:cNvGrpSpPr/>
        <p:nvPr/>
      </p:nvGrpSpPr>
      <p:grpSpPr>
        <a:xfrm>
          <a:off x="0" y="0"/>
          <a:ext cx="0" cy="0"/>
          <a:chOff x="0" y="0"/>
          <a:chExt cx="0" cy="0"/>
        </a:xfrm>
      </p:grpSpPr>
      <p:sp>
        <p:nvSpPr>
          <p:cNvPr id="64" name="Shape 64"/>
          <p:cNvSpPr txBox="1"/>
          <p:nvPr>
            <p:ph type="title"/>
          </p:nvPr>
        </p:nvSpPr>
        <p:spPr>
          <a:xfrm>
            <a:off x="476250" y="169425"/>
            <a:ext cx="8191500" cy="1243800"/>
          </a:xfrm>
          <a:prstGeom prst="rect">
            <a:avLst/>
          </a:prstGeom>
          <a:noFill/>
          <a:ln>
            <a:noFill/>
          </a:ln>
        </p:spPr>
        <p:txBody>
          <a:bodyPr anchorCtr="0" anchor="ctr" bIns="91425" lIns="91425" rIns="91425" tIns="91425"/>
          <a:lstStyle>
            <a:lvl1pPr lvl="0" rtl="0" algn="ctr">
              <a:spcBef>
                <a:spcPts val="0"/>
              </a:spcBef>
              <a:spcAft>
                <a:spcPts val="0"/>
              </a:spcAft>
              <a:defRPr/>
            </a:lvl1pPr>
            <a:lvl2pPr lvl="1" rtl="0" algn="ctr">
              <a:spcBef>
                <a:spcPts val="0"/>
              </a:spcBef>
              <a:spcAft>
                <a:spcPts val="0"/>
              </a:spcAft>
              <a:defRPr/>
            </a:lvl2pPr>
            <a:lvl3pPr lvl="2" rtl="0" algn="ctr">
              <a:spcBef>
                <a:spcPts val="0"/>
              </a:spcBef>
              <a:spcAft>
                <a:spcPts val="0"/>
              </a:spcAft>
              <a:defRPr/>
            </a:lvl3pPr>
            <a:lvl4pPr lvl="3" rtl="0" algn="ctr">
              <a:spcBef>
                <a:spcPts val="0"/>
              </a:spcBef>
              <a:spcAft>
                <a:spcPts val="0"/>
              </a:spcAft>
              <a:defRPr/>
            </a:lvl4pPr>
            <a:lvl5pPr lvl="4" rtl="0" algn="ctr">
              <a:spcBef>
                <a:spcPts val="0"/>
              </a:spcBef>
              <a:spcAft>
                <a:spcPts val="0"/>
              </a:spcAft>
              <a:defRPr/>
            </a:lvl5pPr>
            <a:lvl6pPr lvl="5" marL="457200" rtl="0" algn="ctr">
              <a:spcBef>
                <a:spcPts val="0"/>
              </a:spcBef>
              <a:spcAft>
                <a:spcPts val="0"/>
              </a:spcAft>
              <a:defRPr/>
            </a:lvl6pPr>
            <a:lvl7pPr lvl="6" marL="914400" rtl="0" algn="ctr">
              <a:spcBef>
                <a:spcPts val="0"/>
              </a:spcBef>
              <a:spcAft>
                <a:spcPts val="0"/>
              </a:spcAft>
              <a:defRPr/>
            </a:lvl7pPr>
            <a:lvl8pPr lvl="7" marL="1371600" rtl="0" algn="ctr">
              <a:spcBef>
                <a:spcPts val="0"/>
              </a:spcBef>
              <a:spcAft>
                <a:spcPts val="0"/>
              </a:spcAft>
              <a:defRPr/>
            </a:lvl8pPr>
            <a:lvl9pPr lvl="8" marL="1828800" rtl="0" algn="ctr">
              <a:spcBef>
                <a:spcPts val="0"/>
              </a:spcBef>
              <a:spcAft>
                <a:spcPts val="0"/>
              </a:spcAft>
              <a:defRPr/>
            </a:lvl9pPr>
          </a:lstStyle>
          <a:p/>
        </p:txBody>
      </p:sp>
      <p:sp>
        <p:nvSpPr>
          <p:cNvPr id="65" name="Shape 65"/>
          <p:cNvSpPr txBox="1"/>
          <p:nvPr>
            <p:ph idx="1" type="body"/>
          </p:nvPr>
        </p:nvSpPr>
        <p:spPr>
          <a:xfrm>
            <a:off x="533400" y="1791150"/>
            <a:ext cx="4019400" cy="4711800"/>
          </a:xfrm>
          <a:prstGeom prst="rect">
            <a:avLst/>
          </a:prstGeom>
          <a:noFill/>
          <a:ln>
            <a:noFill/>
          </a:ln>
        </p:spPr>
        <p:txBody>
          <a:bodyPr anchorCtr="0" anchor="t" bIns="91425" lIns="91425" rIns="91425" tIns="91425"/>
          <a:lstStyle>
            <a:lvl1pPr indent="-165100" lvl="0" marL="342900" rtl="0" algn="l">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66" name="Shape 66"/>
          <p:cNvSpPr txBox="1"/>
          <p:nvPr>
            <p:ph idx="2" type="body"/>
          </p:nvPr>
        </p:nvSpPr>
        <p:spPr>
          <a:xfrm>
            <a:off x="4705350" y="1791150"/>
            <a:ext cx="4019400" cy="4711800"/>
          </a:xfrm>
          <a:prstGeom prst="rect">
            <a:avLst/>
          </a:prstGeom>
          <a:noFill/>
          <a:ln>
            <a:noFill/>
          </a:ln>
        </p:spPr>
        <p:txBody>
          <a:bodyPr anchorCtr="0" anchor="t" bIns="91425" lIns="91425" rIns="91425" tIns="91425"/>
          <a:lstStyle>
            <a:lvl1pPr indent="-165100" lvl="0" marL="342900" rtl="0" algn="l">
              <a:spcBef>
                <a:spcPts val="560"/>
              </a:spcBef>
              <a:spcAft>
                <a:spcPts val="0"/>
              </a:spcAft>
              <a:buClr>
                <a:schemeClr val="dk2"/>
              </a:buClr>
              <a:buFont typeface="Noto Symbol"/>
              <a:defRPr/>
            </a:lvl1pPr>
            <a:lvl2pPr indent="-120650" lvl="1" marL="742950" rtl="0" algn="l">
              <a:spcBef>
                <a:spcPts val="520"/>
              </a:spcBef>
              <a:spcAft>
                <a:spcPts val="0"/>
              </a:spcAft>
              <a:buClr>
                <a:schemeClr val="accent1"/>
              </a:buClr>
              <a:buFont typeface="Noto Symbol"/>
              <a:defRPr/>
            </a:lvl2pPr>
            <a:lvl3pPr indent="-76200" lvl="2" marL="1143000" rtl="0" algn="l">
              <a:spcBef>
                <a:spcPts val="480"/>
              </a:spcBef>
              <a:spcAft>
                <a:spcPts val="0"/>
              </a:spcAft>
              <a:buFont typeface="Cambria"/>
              <a:defRPr/>
            </a:lvl3pPr>
            <a:lvl4pPr indent="-101600" lvl="3" marL="1600200" rtl="0" algn="l">
              <a:spcBef>
                <a:spcPts val="400"/>
              </a:spcBef>
              <a:spcAft>
                <a:spcPts val="0"/>
              </a:spcAft>
              <a:buClr>
                <a:schemeClr val="dk1"/>
              </a:buClr>
              <a:buFont typeface="Cambria"/>
              <a:defRPr/>
            </a:lvl4pPr>
            <a:lvl5pPr indent="-101600" lvl="4" marL="2057400" rtl="0" algn="l">
              <a:spcBef>
                <a:spcPts val="400"/>
              </a:spcBef>
              <a:spcAft>
                <a:spcPts val="0"/>
              </a:spcAft>
              <a:buClr>
                <a:schemeClr val="dk1"/>
              </a:buClr>
              <a:buFont typeface="Cambria"/>
              <a:defRPr/>
            </a:lvl5pPr>
            <a:lvl6pPr indent="-114300" lvl="5" marL="2514600" rtl="0" algn="l">
              <a:lnSpc>
                <a:spcPct val="90000"/>
              </a:lnSpc>
              <a:spcBef>
                <a:spcPts val="500"/>
              </a:spcBef>
              <a:buClr>
                <a:schemeClr val="dk1"/>
              </a:buClr>
              <a:buFont typeface="Arial"/>
              <a:defRPr/>
            </a:lvl6pPr>
            <a:lvl7pPr indent="-114300" lvl="6" marL="2971800" rtl="0" algn="l">
              <a:lnSpc>
                <a:spcPct val="90000"/>
              </a:lnSpc>
              <a:spcBef>
                <a:spcPts val="500"/>
              </a:spcBef>
              <a:buClr>
                <a:schemeClr val="dk1"/>
              </a:buClr>
              <a:buFont typeface="Arial"/>
              <a:defRPr/>
            </a:lvl7pPr>
            <a:lvl8pPr indent="-114300" lvl="7" marL="3429000" rtl="0" algn="l">
              <a:lnSpc>
                <a:spcPct val="90000"/>
              </a:lnSpc>
              <a:spcBef>
                <a:spcPts val="500"/>
              </a:spcBef>
              <a:buClr>
                <a:schemeClr val="dk1"/>
              </a:buClr>
              <a:buFont typeface="Arial"/>
              <a:defRPr/>
            </a:lvl8pPr>
            <a:lvl9pPr indent="-114300" lvl="8" marL="3886200" rtl="0" algn="l">
              <a:lnSpc>
                <a:spcPct val="90000"/>
              </a:lnSpc>
              <a:spcBef>
                <a:spcPts val="500"/>
              </a:spcBef>
              <a:buClr>
                <a:schemeClr val="dk1"/>
              </a:buClr>
              <a:buFont typeface="Arial"/>
              <a:defRPr/>
            </a:lvl9pPr>
          </a:lstStyle>
          <a:p/>
        </p:txBody>
      </p:sp>
      <p:sp>
        <p:nvSpPr>
          <p:cNvPr id="67" name="Shape 67"/>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68" name="Shape 68"/>
          <p:cNvSpPr txBox="1"/>
          <p:nvPr>
            <p:ph idx="3" type="subTitle"/>
          </p:nvPr>
        </p:nvSpPr>
        <p:spPr>
          <a:xfrm>
            <a:off x="24200" y="6583675"/>
            <a:ext cx="8052000" cy="274200"/>
          </a:xfrm>
          <a:prstGeom prst="rect">
            <a:avLst/>
          </a:prstGeom>
        </p:spPr>
        <p:txBody>
          <a:bodyPr anchorCtr="0" anchor="ctr" bIns="91425" lIns="91425" rIns="91425" tIns="91425"/>
          <a:lstStyle>
            <a:lvl1pPr lvl="0" rtl="0">
              <a:spcBef>
                <a:spcPts val="0"/>
              </a:spcBef>
              <a:buNone/>
              <a:defRPr sz="1400">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Shape 10"/>
          <p:cNvSpPr txBox="1"/>
          <p:nvPr>
            <p:ph idx="1" type="body"/>
          </p:nvPr>
        </p:nvSpPr>
        <p:spPr>
          <a:xfrm>
            <a:off x="476250" y="1783075"/>
            <a:ext cx="8191500" cy="4711800"/>
          </a:xfrm>
          <a:prstGeom prst="rect">
            <a:avLst/>
          </a:prstGeom>
          <a:noFill/>
          <a:ln>
            <a:noFill/>
          </a:ln>
        </p:spPr>
        <p:txBody>
          <a:bodyPr anchorCtr="0" anchor="t" bIns="91425" lIns="91425" rIns="91425" tIns="91425"/>
          <a:lstStyle>
            <a:lvl1pPr indent="-165100" lvl="0" marL="342900" marR="0" rtl="0" algn="l">
              <a:lnSpc>
                <a:spcPct val="115000"/>
              </a:lnSpc>
              <a:spcBef>
                <a:spcPts val="560"/>
              </a:spcBef>
              <a:spcAft>
                <a:spcPts val="0"/>
              </a:spcAft>
              <a:buClr>
                <a:schemeClr val="dk2"/>
              </a:buClr>
              <a:buSzPct val="100000"/>
              <a:buFont typeface="Microsoft JhengHei"/>
              <a:buChar char="●"/>
              <a:defRPr sz="2400">
                <a:latin typeface="Microsoft JhengHei"/>
                <a:ea typeface="Microsoft JhengHei"/>
                <a:cs typeface="Microsoft JhengHei"/>
                <a:sym typeface="Microsoft JhengHei"/>
              </a:defRPr>
            </a:lvl1pPr>
            <a:lvl2pPr indent="-120650" lvl="1" marL="742950" marR="0" rtl="0" algn="l">
              <a:spcBef>
                <a:spcPts val="520"/>
              </a:spcBef>
              <a:spcAft>
                <a:spcPts val="0"/>
              </a:spcAft>
              <a:buClr>
                <a:schemeClr val="accent1"/>
              </a:buClr>
              <a:buSzPct val="100000"/>
              <a:buFont typeface="Microsoft JhengHei"/>
              <a:buChar char="○"/>
              <a:defRPr sz="2400">
                <a:latin typeface="Microsoft JhengHei"/>
                <a:ea typeface="Microsoft JhengHei"/>
                <a:cs typeface="Microsoft JhengHei"/>
                <a:sym typeface="Microsoft JhengHei"/>
              </a:defRPr>
            </a:lvl2pPr>
            <a:lvl3pPr indent="-76200" lvl="2" marL="1143000" marR="0" rtl="0" algn="l">
              <a:spcBef>
                <a:spcPts val="480"/>
              </a:spcBef>
              <a:spcAft>
                <a:spcPts val="0"/>
              </a:spcAft>
              <a:buClr>
                <a:schemeClr val="dk2"/>
              </a:buClr>
              <a:buSzPct val="100000"/>
              <a:buFont typeface="Microsoft JhengHei"/>
              <a:buChar char="■"/>
              <a:defRPr sz="2400">
                <a:latin typeface="Microsoft JhengHei"/>
                <a:ea typeface="Microsoft JhengHei"/>
                <a:cs typeface="Microsoft JhengHei"/>
                <a:sym typeface="Microsoft JhengHei"/>
              </a:defRPr>
            </a:lvl3pPr>
            <a:lvl4pPr indent="-101600" lvl="3" marL="1600200" marR="0" rtl="0" algn="l">
              <a:spcBef>
                <a:spcPts val="400"/>
              </a:spcBef>
              <a:spcAft>
                <a:spcPts val="0"/>
              </a:spcAft>
              <a:buClr>
                <a:schemeClr val="dk1"/>
              </a:buClr>
              <a:buSzPct val="100000"/>
              <a:buFont typeface="Microsoft JhengHei"/>
              <a:buChar char="●"/>
              <a:defRPr sz="2400">
                <a:latin typeface="Microsoft JhengHei"/>
                <a:ea typeface="Microsoft JhengHei"/>
                <a:cs typeface="Microsoft JhengHei"/>
                <a:sym typeface="Microsoft JhengHei"/>
              </a:defRPr>
            </a:lvl4pPr>
            <a:lvl5pPr indent="-101600" lvl="4" marL="2057400" marR="0" rtl="0" algn="l">
              <a:spcBef>
                <a:spcPts val="400"/>
              </a:spcBef>
              <a:spcAft>
                <a:spcPts val="0"/>
              </a:spcAft>
              <a:buClr>
                <a:schemeClr val="dk1"/>
              </a:buClr>
              <a:buSzPct val="100000"/>
              <a:buFont typeface="Microsoft JhengHei"/>
              <a:buChar char="○"/>
              <a:defRPr sz="2400">
                <a:latin typeface="Microsoft JhengHei"/>
                <a:ea typeface="Microsoft JhengHei"/>
                <a:cs typeface="Microsoft JhengHei"/>
                <a:sym typeface="Microsoft JhengHei"/>
              </a:defRPr>
            </a:lvl5pPr>
            <a:lvl6pPr indent="-114300" lvl="5" marL="2514600" marR="0" rtl="0" algn="l">
              <a:lnSpc>
                <a:spcPct val="90000"/>
              </a:lnSpc>
              <a:spcBef>
                <a:spcPts val="500"/>
              </a:spcBef>
              <a:buClr>
                <a:schemeClr val="dk1"/>
              </a:buClr>
              <a:buSzPct val="100000"/>
              <a:buFont typeface="Microsoft JhengHei"/>
              <a:buChar char="■"/>
              <a:defRPr sz="2400">
                <a:latin typeface="Microsoft JhengHei"/>
                <a:ea typeface="Microsoft JhengHei"/>
                <a:cs typeface="Microsoft JhengHei"/>
                <a:sym typeface="Microsoft JhengHei"/>
              </a:defRPr>
            </a:lvl6pPr>
            <a:lvl7pPr indent="-114300" lvl="6" marL="2971800" marR="0" rtl="0" algn="l">
              <a:lnSpc>
                <a:spcPct val="90000"/>
              </a:lnSpc>
              <a:spcBef>
                <a:spcPts val="500"/>
              </a:spcBef>
              <a:buClr>
                <a:schemeClr val="dk1"/>
              </a:buClr>
              <a:buSzPct val="100000"/>
              <a:buFont typeface="Microsoft JhengHei"/>
              <a:buChar char="●"/>
              <a:defRPr sz="2400">
                <a:latin typeface="Microsoft JhengHei"/>
                <a:ea typeface="Microsoft JhengHei"/>
                <a:cs typeface="Microsoft JhengHei"/>
                <a:sym typeface="Microsoft JhengHei"/>
              </a:defRPr>
            </a:lvl7pPr>
            <a:lvl8pPr indent="-114300" lvl="7" marL="3429000" marR="0" rtl="0" algn="l">
              <a:lnSpc>
                <a:spcPct val="90000"/>
              </a:lnSpc>
              <a:spcBef>
                <a:spcPts val="500"/>
              </a:spcBef>
              <a:buClr>
                <a:schemeClr val="dk1"/>
              </a:buClr>
              <a:buSzPct val="100000"/>
              <a:buFont typeface="Microsoft JhengHei"/>
              <a:buChar char="○"/>
              <a:defRPr sz="2400">
                <a:latin typeface="Microsoft JhengHei"/>
                <a:ea typeface="Microsoft JhengHei"/>
                <a:cs typeface="Microsoft JhengHei"/>
                <a:sym typeface="Microsoft JhengHei"/>
              </a:defRPr>
            </a:lvl8pPr>
            <a:lvl9pPr indent="-114300" lvl="8" marL="3886200" marR="0" rtl="0" algn="l">
              <a:lnSpc>
                <a:spcPct val="90000"/>
              </a:lnSpc>
              <a:spcBef>
                <a:spcPts val="500"/>
              </a:spcBef>
              <a:buClr>
                <a:schemeClr val="dk1"/>
              </a:buClr>
              <a:buSzPct val="100000"/>
              <a:buFont typeface="Microsoft JhengHei"/>
              <a:buChar char="■"/>
              <a:defRPr sz="2400">
                <a:latin typeface="Microsoft JhengHei"/>
                <a:ea typeface="Microsoft JhengHei"/>
                <a:cs typeface="Microsoft JhengHei"/>
                <a:sym typeface="Microsoft JhengHei"/>
              </a:defRPr>
            </a:lvl9pPr>
          </a:lstStyle>
          <a:p/>
        </p:txBody>
      </p:sp>
      <p:sp>
        <p:nvSpPr>
          <p:cNvPr id="11" name="Shape 11"/>
          <p:cNvSpPr txBox="1"/>
          <p:nvPr>
            <p:ph idx="12" type="sldNum"/>
          </p:nvPr>
        </p:nvSpPr>
        <p:spPr>
          <a:xfrm>
            <a:off x="8231975" y="6553200"/>
            <a:ext cx="838200" cy="261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zh-TW" sz="1800" u="none" cap="none" strike="noStrike">
                <a:solidFill>
                  <a:srgbClr val="FFFFFF"/>
                </a:solidFill>
                <a:latin typeface="Cambria"/>
                <a:ea typeface="Cambria"/>
                <a:cs typeface="Cambria"/>
                <a:sym typeface="Cambria"/>
              </a:rPr>
              <a:t>‹#›</a:t>
            </a:fld>
          </a:p>
        </p:txBody>
      </p:sp>
      <p:sp>
        <p:nvSpPr>
          <p:cNvPr id="12" name="Shape 12"/>
          <p:cNvSpPr txBox="1"/>
          <p:nvPr>
            <p:ph type="title"/>
          </p:nvPr>
        </p:nvSpPr>
        <p:spPr>
          <a:xfrm>
            <a:off x="476250" y="169425"/>
            <a:ext cx="8191500" cy="1243800"/>
          </a:xfrm>
          <a:prstGeom prst="rect">
            <a:avLst/>
          </a:prstGeom>
          <a:noFill/>
          <a:ln>
            <a:noFill/>
          </a:ln>
        </p:spPr>
        <p:txBody>
          <a:bodyPr anchorCtr="0" anchor="ctr" bIns="91425" lIns="91425" rIns="91425" tIns="91425"/>
          <a:lstStyle>
            <a:lvl1pPr indent="0" lvl="0" marL="0" marR="0" rtl="0" algn="ctr">
              <a:spcBef>
                <a:spcPts val="0"/>
              </a:spcBef>
              <a:spcAft>
                <a:spcPts val="0"/>
              </a:spcAft>
              <a:buSzPct val="100000"/>
              <a:buFont typeface="Microsoft JhengHei"/>
              <a:buChar char="●"/>
              <a:defRPr b="1" sz="4000">
                <a:latin typeface="Microsoft JhengHei"/>
                <a:ea typeface="Microsoft JhengHei"/>
                <a:cs typeface="Microsoft JhengHei"/>
                <a:sym typeface="Microsoft JhengHei"/>
              </a:defRPr>
            </a:lvl1pPr>
            <a:lvl2pPr indent="0" lvl="1" marL="0" marR="0" rtl="0" algn="r">
              <a:spcBef>
                <a:spcPts val="0"/>
              </a:spcBef>
              <a:spcAft>
                <a:spcPts val="0"/>
              </a:spcAft>
              <a:buFont typeface="Microsoft JhengHei"/>
              <a:buChar char="○"/>
              <a:defRPr>
                <a:latin typeface="Microsoft JhengHei"/>
                <a:ea typeface="Microsoft JhengHei"/>
                <a:cs typeface="Microsoft JhengHei"/>
                <a:sym typeface="Microsoft JhengHei"/>
              </a:defRPr>
            </a:lvl2pPr>
            <a:lvl3pPr indent="0" lvl="2" marL="0" marR="0" rtl="0" algn="r">
              <a:spcBef>
                <a:spcPts val="0"/>
              </a:spcBef>
              <a:spcAft>
                <a:spcPts val="0"/>
              </a:spcAft>
              <a:buFont typeface="Microsoft JhengHei"/>
              <a:buChar char="■"/>
              <a:defRPr>
                <a:latin typeface="Microsoft JhengHei"/>
                <a:ea typeface="Microsoft JhengHei"/>
                <a:cs typeface="Microsoft JhengHei"/>
                <a:sym typeface="Microsoft JhengHei"/>
              </a:defRPr>
            </a:lvl3pPr>
            <a:lvl4pPr indent="0" lvl="3" marL="0" marR="0" rtl="0" algn="r">
              <a:spcBef>
                <a:spcPts val="0"/>
              </a:spcBef>
              <a:spcAft>
                <a:spcPts val="0"/>
              </a:spcAft>
              <a:buFont typeface="Microsoft JhengHei"/>
              <a:buChar char="●"/>
              <a:defRPr>
                <a:latin typeface="Microsoft JhengHei"/>
                <a:ea typeface="Microsoft JhengHei"/>
                <a:cs typeface="Microsoft JhengHei"/>
                <a:sym typeface="Microsoft JhengHei"/>
              </a:defRPr>
            </a:lvl4pPr>
            <a:lvl5pPr indent="0" lvl="4" marL="0" marR="0" rtl="0" algn="r">
              <a:spcBef>
                <a:spcPts val="0"/>
              </a:spcBef>
              <a:spcAft>
                <a:spcPts val="0"/>
              </a:spcAft>
              <a:buFont typeface="Microsoft JhengHei"/>
              <a:buChar char="○"/>
              <a:defRPr>
                <a:latin typeface="Microsoft JhengHei"/>
                <a:ea typeface="Microsoft JhengHei"/>
                <a:cs typeface="Microsoft JhengHei"/>
                <a:sym typeface="Microsoft JhengHei"/>
              </a:defRPr>
            </a:lvl5pPr>
            <a:lvl6pPr indent="0" lvl="5" marL="457200" marR="0" rtl="0" algn="r">
              <a:spcBef>
                <a:spcPts val="0"/>
              </a:spcBef>
              <a:spcAft>
                <a:spcPts val="0"/>
              </a:spcAft>
              <a:buFont typeface="Microsoft JhengHei"/>
              <a:buChar char="■"/>
              <a:defRPr>
                <a:latin typeface="Microsoft JhengHei"/>
                <a:ea typeface="Microsoft JhengHei"/>
                <a:cs typeface="Microsoft JhengHei"/>
                <a:sym typeface="Microsoft JhengHei"/>
              </a:defRPr>
            </a:lvl6pPr>
            <a:lvl7pPr indent="0" lvl="6" marL="914400" marR="0" rtl="0" algn="r">
              <a:spcBef>
                <a:spcPts val="0"/>
              </a:spcBef>
              <a:spcAft>
                <a:spcPts val="0"/>
              </a:spcAft>
              <a:buFont typeface="Microsoft JhengHei"/>
              <a:buChar char="●"/>
              <a:defRPr>
                <a:latin typeface="Microsoft JhengHei"/>
                <a:ea typeface="Microsoft JhengHei"/>
                <a:cs typeface="Microsoft JhengHei"/>
                <a:sym typeface="Microsoft JhengHei"/>
              </a:defRPr>
            </a:lvl7pPr>
            <a:lvl8pPr indent="0" lvl="7" marL="1371600" marR="0" rtl="0" algn="r">
              <a:spcBef>
                <a:spcPts val="0"/>
              </a:spcBef>
              <a:spcAft>
                <a:spcPts val="0"/>
              </a:spcAft>
              <a:buFont typeface="Microsoft JhengHei"/>
              <a:buChar char="○"/>
              <a:defRPr>
                <a:latin typeface="Microsoft JhengHei"/>
                <a:ea typeface="Microsoft JhengHei"/>
                <a:cs typeface="Microsoft JhengHei"/>
                <a:sym typeface="Microsoft JhengHei"/>
              </a:defRPr>
            </a:lvl8pPr>
            <a:lvl9pPr indent="0" lvl="8" marL="1828800" marR="0" rtl="0" algn="r">
              <a:spcBef>
                <a:spcPts val="0"/>
              </a:spcBef>
              <a:spcAft>
                <a:spcPts val="0"/>
              </a:spcAft>
              <a:buFont typeface="Microsoft JhengHei"/>
              <a:buChar char="■"/>
              <a:defRPr>
                <a:latin typeface="Microsoft JhengHei"/>
                <a:ea typeface="Microsoft JhengHei"/>
                <a:cs typeface="Microsoft JhengHei"/>
                <a:sym typeface="Microsoft JhengHei"/>
              </a:defRPr>
            </a:lvl9pPr>
          </a:lstStyle>
          <a:p/>
        </p:txBody>
      </p:sp>
      <p:sp>
        <p:nvSpPr>
          <p:cNvPr id="13" name="Shape 13"/>
          <p:cNvSpPr txBox="1"/>
          <p:nvPr/>
        </p:nvSpPr>
        <p:spPr>
          <a:xfrm>
            <a:off x="16125" y="6559475"/>
            <a:ext cx="6236700" cy="298500"/>
          </a:xfrm>
          <a:prstGeom prst="rect">
            <a:avLst/>
          </a:prstGeom>
          <a:noFill/>
          <a:ln>
            <a:noFill/>
          </a:ln>
        </p:spPr>
        <p:txBody>
          <a:bodyPr anchorCtr="0" anchor="ctr" bIns="91425" lIns="91425" rIns="91425" tIns="91425">
            <a:noAutofit/>
          </a:bodyPr>
          <a:lstStyle/>
          <a:p>
            <a:pPr lvl="0">
              <a:spcBef>
                <a:spcPts val="0"/>
              </a:spcBef>
              <a:buNone/>
            </a:pPr>
            <a:r>
              <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blog.pulipuli.inf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 Id="rId3" Type="http://schemas.openxmlformats.org/officeDocument/2006/relationships/image" Target="../media/image84.png"/><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10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2.xml"/><Relationship Id="rId3" Type="http://schemas.openxmlformats.org/officeDocument/2006/relationships/image" Target="../media/image73.png"/><Relationship Id="rId4" Type="http://schemas.openxmlformats.org/officeDocument/2006/relationships/image" Target="../media/image10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3.xml"/><Relationship Id="rId3" Type="http://schemas.openxmlformats.org/officeDocument/2006/relationships/image" Target="../media/image7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4.xml"/><Relationship Id="rId3" Type="http://schemas.openxmlformats.org/officeDocument/2006/relationships/image" Target="../media/image7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10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36.png"/><Relationship Id="rId4" Type="http://schemas.openxmlformats.org/officeDocument/2006/relationships/image" Target="../media/image10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8.xml"/><Relationship Id="rId3" Type="http://schemas.openxmlformats.org/officeDocument/2006/relationships/image" Target="../media/image2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36.png"/><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0.xml"/><Relationship Id="rId3" Type="http://schemas.openxmlformats.org/officeDocument/2006/relationships/image" Target="../media/image105.png"/><Relationship Id="rId4" Type="http://schemas.openxmlformats.org/officeDocument/2006/relationships/image" Target="../media/image3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 Id="rId3" Type="http://schemas.openxmlformats.org/officeDocument/2006/relationships/image" Target="../media/image111.png"/><Relationship Id="rId4" Type="http://schemas.openxmlformats.org/officeDocument/2006/relationships/image" Target="../media/image3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 Id="rId3" Type="http://schemas.openxmlformats.org/officeDocument/2006/relationships/image" Target="../media/image106.png"/><Relationship Id="rId4" Type="http://schemas.openxmlformats.org/officeDocument/2006/relationships/image" Target="../media/image3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3.xml"/><Relationship Id="rId3" Type="http://schemas.openxmlformats.org/officeDocument/2006/relationships/image" Target="../media/image107.png"/><Relationship Id="rId4" Type="http://schemas.openxmlformats.org/officeDocument/2006/relationships/image" Target="../media/image3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4.xml"/><Relationship Id="rId3" Type="http://schemas.openxmlformats.org/officeDocument/2006/relationships/image" Target="../media/image108.png"/><Relationship Id="rId4" Type="http://schemas.openxmlformats.org/officeDocument/2006/relationships/image" Target="../media/image3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109.png"/><Relationship Id="rId4" Type="http://schemas.openxmlformats.org/officeDocument/2006/relationships/image" Target="../media/image6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7.xml"/><Relationship Id="rId3" Type="http://schemas.openxmlformats.org/officeDocument/2006/relationships/image" Target="../media/image11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8.xml"/><Relationship Id="rId3" Type="http://schemas.openxmlformats.org/officeDocument/2006/relationships/image" Target="../media/image11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9.xml"/><Relationship Id="rId3"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112.png"/><Relationship Id="rId4" Type="http://schemas.openxmlformats.org/officeDocument/2006/relationships/image" Target="../media/image6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comments" Target="../comments/commen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41.png"/><Relationship Id="rId5"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57.png"/><Relationship Id="rId5"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36.png"/><Relationship Id="rId6"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60.png"/><Relationship Id="rId4" Type="http://schemas.openxmlformats.org/officeDocument/2006/relationships/image" Target="../media/image41.png"/><Relationship Id="rId5" Type="http://schemas.openxmlformats.org/officeDocument/2006/relationships/image" Target="../media/image61.png"/><Relationship Id="rId6"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41.png"/><Relationship Id="rId5"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image" Target="../media/image40.png"/><Relationship Id="rId5"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40.png"/><Relationship Id="rId6"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66.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67.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2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7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1.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76.png"/><Relationship Id="rId6" Type="http://schemas.openxmlformats.org/officeDocument/2006/relationships/image" Target="../media/image78.png"/><Relationship Id="rId7" Type="http://schemas.openxmlformats.org/officeDocument/2006/relationships/image" Target="../media/image80.png"/><Relationship Id="rId8"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82.png"/><Relationship Id="rId4"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81.png"/><Relationship Id="rId4" Type="http://schemas.openxmlformats.org/officeDocument/2006/relationships/image" Target="../media/image83.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81.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 Id="rId3" Type="http://schemas.openxmlformats.org/officeDocument/2006/relationships/image" Target="../media/image8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7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7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 Id="rId3"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 Id="rId3"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 Id="rId3"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4.xml"/><Relationship Id="rId3" Type="http://schemas.openxmlformats.org/officeDocument/2006/relationships/image" Target="../media/image7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 Id="rId3"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 Id="rId3"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 Id="rId3" Type="http://schemas.openxmlformats.org/officeDocument/2006/relationships/image" Target="../media/image73.png"/><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96.png"/><Relationship Id="rId4" Type="http://schemas.openxmlformats.org/officeDocument/2006/relationships/image" Target="../media/image31.png"/><Relationship Id="rId5" Type="http://schemas.openxmlformats.org/officeDocument/2006/relationships/image" Target="../media/image2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84.png"/><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2.xml"/><Relationship Id="rId3" Type="http://schemas.openxmlformats.org/officeDocument/2006/relationships/image" Target="../media/image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9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60.png"/><Relationship Id="rId4" Type="http://schemas.openxmlformats.org/officeDocument/2006/relationships/image" Target="../media/image40.png"/><Relationship Id="rId5" Type="http://schemas.openxmlformats.org/officeDocument/2006/relationships/image" Target="../media/image3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image" Target="../media/image88.png"/><Relationship Id="rId4" Type="http://schemas.openxmlformats.org/officeDocument/2006/relationships/image" Target="../media/image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 Id="rId3" Type="http://schemas.openxmlformats.org/officeDocument/2006/relationships/image" Target="../media/image89.png"/><Relationship Id="rId4" Type="http://schemas.openxmlformats.org/officeDocument/2006/relationships/image" Target="../media/image3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87.png"/><Relationship Id="rId4" Type="http://schemas.openxmlformats.org/officeDocument/2006/relationships/image" Target="../media/image93.png"/><Relationship Id="rId5" Type="http://schemas.openxmlformats.org/officeDocument/2006/relationships/image" Target="../media/image3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87.png"/><Relationship Id="rId4" Type="http://schemas.openxmlformats.org/officeDocument/2006/relationships/image" Target="../media/image92.png"/><Relationship Id="rId5" Type="http://schemas.openxmlformats.org/officeDocument/2006/relationships/image" Target="../media/image36.png"/><Relationship Id="rId6" Type="http://schemas.openxmlformats.org/officeDocument/2006/relationships/image" Target="../media/image5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94.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 Id="rId3" Type="http://schemas.openxmlformats.org/officeDocument/2006/relationships/image" Target="../media/image60.png"/><Relationship Id="rId4" Type="http://schemas.openxmlformats.org/officeDocument/2006/relationships/image" Target="../media/image41.png"/><Relationship Id="rId5"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1.xml"/><Relationship Id="rId3" Type="http://schemas.openxmlformats.org/officeDocument/2006/relationships/image" Target="../media/image91.png"/><Relationship Id="rId4" Type="http://schemas.openxmlformats.org/officeDocument/2006/relationships/image" Target="../media/image9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91.png"/><Relationship Id="rId4" Type="http://schemas.openxmlformats.org/officeDocument/2006/relationships/image" Target="../media/image41.png"/><Relationship Id="rId5" Type="http://schemas.openxmlformats.org/officeDocument/2006/relationships/image" Target="../media/image9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3.xml"/><Relationship Id="rId3" Type="http://schemas.openxmlformats.org/officeDocument/2006/relationships/image" Target="../media/image113.png"/><Relationship Id="rId4" Type="http://schemas.openxmlformats.org/officeDocument/2006/relationships/image" Target="../media/image9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 Id="rId3" Type="http://schemas.openxmlformats.org/officeDocument/2006/relationships/image" Target="../media/image113.png"/><Relationship Id="rId4" Type="http://schemas.openxmlformats.org/officeDocument/2006/relationships/image" Target="../media/image35.png"/><Relationship Id="rId5" Type="http://schemas.openxmlformats.org/officeDocument/2006/relationships/image" Target="../media/image67.png"/><Relationship Id="rId6" Type="http://schemas.openxmlformats.org/officeDocument/2006/relationships/image" Target="../media/image9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100.png"/><Relationship Id="rId4" Type="http://schemas.openxmlformats.org/officeDocument/2006/relationships/image" Target="../media/image41.png"/><Relationship Id="rId5" Type="http://schemas.openxmlformats.org/officeDocument/2006/relationships/image" Target="../media/image6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97.png"/><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32.png"/><Relationship Id="rId4" Type="http://schemas.openxmlformats.org/officeDocument/2006/relationships/image" Target="../media/image7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114.png"/><Relationship Id="rId4" Type="http://schemas.openxmlformats.org/officeDocument/2006/relationships/image" Target="../media/image99.png"/><Relationship Id="rId5" Type="http://schemas.openxmlformats.org/officeDocument/2006/relationships/image" Target="../media/image9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type="ctrTitle"/>
          </p:nvPr>
        </p:nvSpPr>
        <p:spPr>
          <a:xfrm>
            <a:off x="2856750" y="5019100"/>
            <a:ext cx="5646900" cy="533400"/>
          </a:xfrm>
          <a:prstGeom prst="rect">
            <a:avLst/>
          </a:prstGeom>
        </p:spPr>
        <p:txBody>
          <a:bodyPr anchorCtr="0" anchor="b" bIns="91425" lIns="91425" rIns="91425" tIns="91425">
            <a:noAutofit/>
          </a:bodyPr>
          <a:lstStyle/>
          <a:p>
            <a:pPr lvl="0" rtl="0">
              <a:lnSpc>
                <a:spcPct val="150000"/>
              </a:lnSpc>
              <a:spcBef>
                <a:spcPts val="0"/>
              </a:spcBef>
              <a:buNone/>
            </a:pPr>
            <a:r>
              <a:rPr b="0" lang="zh-TW" sz="2400"/>
              <a:t>巨量資料探勘與統計應用 W06 3/28</a:t>
            </a:r>
          </a:p>
          <a:p>
            <a:pPr lvl="0">
              <a:lnSpc>
                <a:spcPct val="100000"/>
              </a:lnSpc>
              <a:spcBef>
                <a:spcPts val="0"/>
              </a:spcBef>
              <a:buNone/>
            </a:pPr>
            <a:r>
              <a:rPr lang="zh-TW">
                <a:solidFill>
                  <a:schemeClr val="accent1"/>
                </a:solidFill>
              </a:rPr>
              <a:t>資料聚類：分群</a:t>
            </a:r>
          </a:p>
        </p:txBody>
      </p:sp>
      <p:sp>
        <p:nvSpPr>
          <p:cNvPr id="160" name="Shape 160"/>
          <p:cNvSpPr/>
          <p:nvPr/>
        </p:nvSpPr>
        <p:spPr>
          <a:xfrm>
            <a:off x="487350" y="4219525"/>
            <a:ext cx="2369400" cy="633000"/>
          </a:xfrm>
          <a:prstGeom prst="roundRect">
            <a:avLst>
              <a:gd fmla="val 16667" name="adj"/>
            </a:avLst>
          </a:prstGeom>
          <a:solidFill>
            <a:srgbClr val="98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None/>
            </a:pPr>
            <a:r>
              <a:rPr lang="zh-TW" sz="2400">
                <a:solidFill>
                  <a:srgbClr val="FFFFFF"/>
                </a:solidFill>
              </a:rPr>
              <a:t>資料敘述級</a:t>
            </a:r>
          </a:p>
        </p:txBody>
      </p:sp>
      <p:sp>
        <p:nvSpPr>
          <p:cNvPr id="161" name="Shape 161"/>
          <p:cNvSpPr/>
          <p:nvPr/>
        </p:nvSpPr>
        <p:spPr>
          <a:xfrm>
            <a:off x="487350" y="4969300"/>
            <a:ext cx="2369400" cy="633000"/>
          </a:xfrm>
          <a:prstGeom prst="roundRect">
            <a:avLst>
              <a:gd fmla="val 16667" name="adj"/>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None/>
            </a:pPr>
            <a:r>
              <a:rPr lang="zh-TW" sz="2400">
                <a:solidFill>
                  <a:srgbClr val="FFFFFF"/>
                </a:solidFill>
              </a:rPr>
              <a:t>連續資料</a:t>
            </a:r>
          </a:p>
        </p:txBody>
      </p:sp>
      <p:sp>
        <p:nvSpPr>
          <p:cNvPr id="162" name="Shape 162"/>
          <p:cNvSpPr/>
          <p:nvPr/>
        </p:nvSpPr>
        <p:spPr>
          <a:xfrm>
            <a:off x="487350" y="5719075"/>
            <a:ext cx="2369400" cy="633000"/>
          </a:xfrm>
          <a:prstGeom prst="roundRect">
            <a:avLst>
              <a:gd fmla="val 16667" name="adj"/>
            </a:avLst>
          </a:prstGeom>
          <a:solidFill>
            <a:srgbClr val="1F497D"/>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None/>
            </a:pPr>
            <a:r>
              <a:rPr lang="zh-TW" sz="2400">
                <a:solidFill>
                  <a:srgbClr val="FFFFFF"/>
                </a:solidFill>
              </a:rPr>
              <a:t>分群</a:t>
            </a:r>
          </a:p>
        </p:txBody>
      </p:sp>
      <p:sp>
        <p:nvSpPr>
          <p:cNvPr id="163" name="Shape 163"/>
          <p:cNvSpPr txBox="1"/>
          <p:nvPr/>
        </p:nvSpPr>
        <p:spPr>
          <a:xfrm>
            <a:off x="2059925" y="5665375"/>
            <a:ext cx="5817300" cy="633000"/>
          </a:xfrm>
          <a:prstGeom prst="rect">
            <a:avLst/>
          </a:prstGeom>
          <a:noFill/>
          <a:ln>
            <a:noFill/>
          </a:ln>
        </p:spPr>
        <p:txBody>
          <a:bodyPr anchorCtr="0" anchor="ctr" bIns="91425" lIns="91425" rIns="91425" tIns="91425">
            <a:noAutofit/>
          </a:bodyPr>
          <a:lstStyle/>
          <a:p>
            <a:pPr lvl="0" rtl="0" algn="r">
              <a:spcBef>
                <a:spcPts val="0"/>
              </a:spcBef>
              <a:buNone/>
            </a:pPr>
            <a:r>
              <a:rPr b="1" lang="zh-TW" sz="2400">
                <a:solidFill>
                  <a:srgbClr val="000000"/>
                </a:solidFill>
                <a:latin typeface="Cambria"/>
                <a:ea typeface="Cambria"/>
                <a:cs typeface="Cambria"/>
                <a:sym typeface="Cambria"/>
              </a:rPr>
              <a:t>布丁布丁吃布丁</a:t>
            </a:r>
          </a:p>
          <a:p>
            <a:pPr lvl="0" rtl="0" algn="r">
              <a:spcBef>
                <a:spcPts val="0"/>
              </a:spcBef>
              <a:buNone/>
            </a:pPr>
            <a:r>
              <a:rPr b="1" lang="zh-TW" sz="2000" u="sng">
                <a:solidFill>
                  <a:srgbClr val="0000FF"/>
                </a:solidFill>
                <a:latin typeface="Cambria"/>
                <a:ea typeface="Cambria"/>
                <a:cs typeface="Cambria"/>
                <a:sym typeface="Cambria"/>
                <a:hlinkClick r:id="rId3"/>
              </a:rPr>
              <a:t>http://blog.pulipuli.info/</a:t>
            </a:r>
            <a:r>
              <a:rPr b="1" lang="zh-TW" sz="2000">
                <a:solidFill>
                  <a:srgbClr val="000000"/>
                </a:solidFill>
                <a:latin typeface="Cambria"/>
                <a:ea typeface="Cambria"/>
                <a:cs typeface="Cambria"/>
                <a:sym typeface="Cambria"/>
              </a:rPr>
              <a:t>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Shape 270"/>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71" name="Shape 271"/>
          <p:cNvSpPr txBox="1"/>
          <p:nvPr>
            <p:ph type="title"/>
          </p:nvPr>
        </p:nvSpPr>
        <p:spPr>
          <a:xfrm>
            <a:off x="476250" y="5057425"/>
            <a:ext cx="8191500" cy="583500"/>
          </a:xfrm>
          <a:prstGeom prst="rect">
            <a:avLst/>
          </a:prstGeom>
        </p:spPr>
        <p:txBody>
          <a:bodyPr anchorCtr="0" anchor="t" bIns="91425" lIns="91425" rIns="91425" tIns="91425">
            <a:noAutofit/>
          </a:bodyPr>
          <a:lstStyle/>
          <a:p>
            <a:pPr lvl="0">
              <a:spcBef>
                <a:spcPts val="0"/>
              </a:spcBef>
              <a:buNone/>
            </a:pPr>
            <a:r>
              <a:rPr lang="zh-TW"/>
              <a:t>樞紐分析：RFM模型</a:t>
            </a:r>
          </a:p>
        </p:txBody>
      </p:sp>
      <p:sp>
        <p:nvSpPr>
          <p:cNvPr id="272" name="Shape 272"/>
          <p:cNvSpPr txBox="1"/>
          <p:nvPr>
            <p:ph idx="1" type="subTitle"/>
          </p:nvPr>
        </p:nvSpPr>
        <p:spPr>
          <a:xfrm>
            <a:off x="476250" y="4074450"/>
            <a:ext cx="5050800" cy="879600"/>
          </a:xfrm>
          <a:prstGeom prst="rect">
            <a:avLst/>
          </a:prstGeom>
        </p:spPr>
        <p:txBody>
          <a:bodyPr anchorCtr="0" anchor="b" bIns="91425" lIns="91425" rIns="91425" tIns="91425">
            <a:noAutofit/>
          </a:bodyPr>
          <a:lstStyle/>
          <a:p>
            <a:pPr indent="0" lvl="0" marL="0">
              <a:spcBef>
                <a:spcPts val="0"/>
              </a:spcBef>
              <a:buNone/>
            </a:pPr>
            <a:r>
              <a:rPr lang="zh-TW"/>
              <a:t>Part 1.</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Shape 1567"/>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如何選擇分群數量k？</a:t>
            </a:r>
          </a:p>
        </p:txBody>
      </p:sp>
      <p:sp>
        <p:nvSpPr>
          <p:cNvPr id="1568" name="Shape 156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569" name="Shape 1569"/>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570" name="Shape 1570"/>
          <p:cNvPicPr preferRelativeResize="0"/>
          <p:nvPr/>
        </p:nvPicPr>
        <p:blipFill>
          <a:blip r:embed="rId3">
            <a:alphaModFix/>
          </a:blip>
          <a:stretch>
            <a:fillRect/>
          </a:stretch>
        </p:blipFill>
        <p:spPr>
          <a:xfrm>
            <a:off x="6072674" y="1565625"/>
            <a:ext cx="2432825" cy="4865650"/>
          </a:xfrm>
          <a:prstGeom prst="rect">
            <a:avLst/>
          </a:prstGeom>
          <a:noFill/>
          <a:ln>
            <a:noFill/>
          </a:ln>
        </p:spPr>
      </p:pic>
      <p:pic>
        <p:nvPicPr>
          <p:cNvPr id="1571" name="Shape 1571"/>
          <p:cNvPicPr preferRelativeResize="0"/>
          <p:nvPr/>
        </p:nvPicPr>
        <p:blipFill>
          <a:blip r:embed="rId4">
            <a:alphaModFix/>
          </a:blip>
          <a:stretch>
            <a:fillRect/>
          </a:stretch>
        </p:blipFill>
        <p:spPr>
          <a:xfrm>
            <a:off x="1814498" y="2557538"/>
            <a:ext cx="3842851" cy="2881823"/>
          </a:xfrm>
          <a:prstGeom prst="rect">
            <a:avLst/>
          </a:prstGeom>
          <a:noFill/>
          <a:ln cap="flat" cmpd="sng" w="38100">
            <a:solidFill>
              <a:srgbClr val="000000"/>
            </a:solidFill>
            <a:prstDash val="solid"/>
            <a:round/>
            <a:headEnd len="med" w="med" type="none"/>
            <a:tailEnd len="med" w="med" type="none"/>
          </a:ln>
        </p:spPr>
      </p:pic>
      <p:cxnSp>
        <p:nvCxnSpPr>
          <p:cNvPr id="1572" name="Shape 1572"/>
          <p:cNvCxnSpPr/>
          <p:nvPr/>
        </p:nvCxnSpPr>
        <p:spPr>
          <a:xfrm flipH="1">
            <a:off x="2429200" y="2135350"/>
            <a:ext cx="2553300" cy="3897900"/>
          </a:xfrm>
          <a:prstGeom prst="straightConnector1">
            <a:avLst/>
          </a:prstGeom>
          <a:noFill/>
          <a:ln cap="flat" cmpd="sng" w="9525">
            <a:solidFill>
              <a:srgbClr val="FF0000"/>
            </a:solidFill>
            <a:prstDash val="solid"/>
            <a:round/>
            <a:headEnd len="lg" w="lg" type="none"/>
            <a:tailEnd len="lg" w="lg" type="none"/>
          </a:ln>
        </p:spPr>
      </p:cxnSp>
      <p:cxnSp>
        <p:nvCxnSpPr>
          <p:cNvPr id="1573" name="Shape 1573"/>
          <p:cNvCxnSpPr/>
          <p:nvPr/>
        </p:nvCxnSpPr>
        <p:spPr>
          <a:xfrm flipH="1">
            <a:off x="553775" y="3500800"/>
            <a:ext cx="5807100" cy="1167000"/>
          </a:xfrm>
          <a:prstGeom prst="straightConnector1">
            <a:avLst/>
          </a:prstGeom>
          <a:noFill/>
          <a:ln cap="flat" cmpd="sng" w="9525">
            <a:solidFill>
              <a:srgbClr val="FF0000"/>
            </a:solidFill>
            <a:prstDash val="solid"/>
            <a:round/>
            <a:headEnd len="lg" w="lg" type="none"/>
            <a:tailEnd len="lg" w="lg" type="none"/>
          </a:ln>
        </p:spPr>
      </p:cxnSp>
      <p:cxnSp>
        <p:nvCxnSpPr>
          <p:cNvPr id="1574" name="Shape 1574"/>
          <p:cNvCxnSpPr/>
          <p:nvPr/>
        </p:nvCxnSpPr>
        <p:spPr>
          <a:xfrm rot="10800000">
            <a:off x="1135450" y="3204750"/>
            <a:ext cx="4863900" cy="1472700"/>
          </a:xfrm>
          <a:prstGeom prst="straightConnector1">
            <a:avLst/>
          </a:prstGeom>
          <a:noFill/>
          <a:ln cap="flat" cmpd="sng" w="9525">
            <a:solidFill>
              <a:srgbClr val="FF0000"/>
            </a:solidFill>
            <a:prstDash val="solid"/>
            <a:round/>
            <a:headEnd len="lg" w="lg" type="none"/>
            <a:tailEnd len="lg" w="lg" type="none"/>
          </a:ln>
        </p:spPr>
      </p:cxnSp>
      <p:sp>
        <p:nvSpPr>
          <p:cNvPr id="1575" name="Shape 1575"/>
          <p:cNvSpPr txBox="1"/>
          <p:nvPr/>
        </p:nvSpPr>
        <p:spPr>
          <a:xfrm rot="1552353">
            <a:off x="6787006" y="2334222"/>
            <a:ext cx="2575333" cy="400507"/>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zh-TW" sz="1800"/>
              <a:t>星爆氣流斬！</a:t>
            </a:r>
          </a:p>
        </p:txBody>
      </p:sp>
      <p:sp>
        <p:nvSpPr>
          <p:cNvPr id="1576" name="Shape 1576"/>
          <p:cNvSpPr/>
          <p:nvPr/>
        </p:nvSpPr>
        <p:spPr>
          <a:xfrm>
            <a:off x="6152975" y="4948000"/>
            <a:ext cx="2079000" cy="763500"/>
          </a:xfrm>
          <a:prstGeom prst="roundRect">
            <a:avLst>
              <a:gd fmla="val 16667" name="adj"/>
            </a:avLst>
          </a:prstGeom>
          <a:solidFill>
            <a:schemeClr val="dk2"/>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資深業務</a:t>
            </a:r>
          </a:p>
        </p:txBody>
      </p:sp>
      <p:cxnSp>
        <p:nvCxnSpPr>
          <p:cNvPr id="1577" name="Shape 1577"/>
          <p:cNvCxnSpPr/>
          <p:nvPr/>
        </p:nvCxnSpPr>
        <p:spPr>
          <a:xfrm rot="10800000">
            <a:off x="2790650" y="2169175"/>
            <a:ext cx="1965900" cy="3604200"/>
          </a:xfrm>
          <a:prstGeom prst="straightConnector1">
            <a:avLst/>
          </a:prstGeom>
          <a:noFill/>
          <a:ln cap="flat" cmpd="sng" w="9525">
            <a:solidFill>
              <a:srgbClr val="FF0000"/>
            </a:solidFill>
            <a:prstDash val="solid"/>
            <a:round/>
            <a:headEnd len="lg" w="lg" type="none"/>
            <a:tailEnd len="lg" w="lg" type="non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Shape 1583"/>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分群數量經驗法則</a:t>
            </a:r>
          </a:p>
        </p:txBody>
      </p:sp>
      <p:sp>
        <p:nvSpPr>
          <p:cNvPr id="1584" name="Shape 1584"/>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585" name="Shape 1585"/>
          <p:cNvSpPr txBox="1"/>
          <p:nvPr>
            <p:ph idx="3" type="subTitle"/>
          </p:nvPr>
        </p:nvSpPr>
        <p:spPr>
          <a:xfrm>
            <a:off x="629325" y="1871825"/>
            <a:ext cx="3880800" cy="580800"/>
          </a:xfrm>
          <a:prstGeom prst="rect">
            <a:avLst/>
          </a:prstGeom>
        </p:spPr>
        <p:txBody>
          <a:bodyPr anchorCtr="0" anchor="t" bIns="91425" lIns="91425" rIns="91425" tIns="91425">
            <a:noAutofit/>
          </a:bodyPr>
          <a:lstStyle/>
          <a:p>
            <a:pPr indent="0" lvl="0" marL="0">
              <a:spcBef>
                <a:spcPts val="0"/>
              </a:spcBef>
              <a:buNone/>
            </a:pPr>
            <a:r>
              <a:rPr lang="zh-TW"/>
              <a:t>k=</a:t>
            </a:r>
            <a:r>
              <a:rPr lang="zh-TW"/>
              <a:t>特徵的數量</a:t>
            </a:r>
          </a:p>
        </p:txBody>
      </p:sp>
      <p:sp>
        <p:nvSpPr>
          <p:cNvPr id="1586" name="Shape 1586"/>
          <p:cNvSpPr txBox="1"/>
          <p:nvPr>
            <p:ph idx="1" type="body"/>
          </p:nvPr>
        </p:nvSpPr>
        <p:spPr>
          <a:xfrm>
            <a:off x="630237" y="2439813"/>
            <a:ext cx="3868800" cy="4032300"/>
          </a:xfrm>
          <a:prstGeom prst="rect">
            <a:avLst/>
          </a:prstGeom>
        </p:spPr>
        <p:txBody>
          <a:bodyPr anchorCtr="0" anchor="ctr" bIns="91425" lIns="91425" rIns="91425" tIns="91425">
            <a:noAutofit/>
          </a:bodyPr>
          <a:lstStyle/>
          <a:p>
            <a:pPr indent="-228600" lvl="0" marL="457200" rtl="0">
              <a:spcBef>
                <a:spcPts val="0"/>
              </a:spcBef>
              <a:buAutoNum type="arabicPeriod"/>
            </a:pPr>
            <a:r>
              <a:rPr lang="zh-TW"/>
              <a:t>距離最近消費天數</a:t>
            </a:r>
          </a:p>
          <a:p>
            <a:pPr indent="-228600" lvl="0" marL="457200" rtl="0">
              <a:spcBef>
                <a:spcPts val="0"/>
              </a:spcBef>
              <a:buAutoNum type="arabicPeriod"/>
            </a:pPr>
            <a:r>
              <a:rPr lang="zh-TW"/>
              <a:t>消費頻率</a:t>
            </a:r>
          </a:p>
          <a:p>
            <a:pPr indent="-228600" lvl="0" marL="457200" rtl="0">
              <a:spcBef>
                <a:spcPts val="0"/>
              </a:spcBef>
              <a:buAutoNum type="arabicPeriod"/>
            </a:pPr>
            <a:r>
              <a:rPr lang="zh-TW"/>
              <a:t>消費金額</a:t>
            </a:r>
          </a:p>
          <a:p>
            <a:pPr indent="0" lvl="0" marL="0" rtl="0" algn="ctr">
              <a:spcBef>
                <a:spcPts val="0"/>
              </a:spcBef>
              <a:buNone/>
            </a:pPr>
            <a:r>
              <a:rPr b="1" lang="zh-TW" sz="3200">
                <a:solidFill>
                  <a:schemeClr val="dk2"/>
                </a:solidFill>
              </a:rPr>
              <a:t>共有3種特徵，k=3</a:t>
            </a:r>
          </a:p>
          <a:p>
            <a:pPr indent="0" lvl="0" marL="0" algn="ctr">
              <a:spcBef>
                <a:spcPts val="0"/>
              </a:spcBef>
              <a:buNone/>
            </a:pPr>
            <a:r>
              <a:rPr lang="zh-TW"/>
              <a:t>可能找到各分群</a:t>
            </a:r>
            <a:br>
              <a:rPr lang="zh-TW"/>
            </a:br>
            <a:r>
              <a:rPr lang="zh-TW"/>
              <a:t>對應一種較強屬性的結果</a:t>
            </a:r>
          </a:p>
        </p:txBody>
      </p:sp>
      <p:sp>
        <p:nvSpPr>
          <p:cNvPr id="1587" name="Shape 1587"/>
          <p:cNvSpPr txBox="1"/>
          <p:nvPr>
            <p:ph idx="4" type="subTitle"/>
          </p:nvPr>
        </p:nvSpPr>
        <p:spPr>
          <a:xfrm>
            <a:off x="4632600" y="1871825"/>
            <a:ext cx="3880800" cy="580800"/>
          </a:xfrm>
          <a:prstGeom prst="rect">
            <a:avLst/>
          </a:prstGeom>
        </p:spPr>
        <p:txBody>
          <a:bodyPr anchorCtr="0" anchor="t" bIns="91425" lIns="91425" rIns="91425" tIns="91425">
            <a:noAutofit/>
          </a:bodyPr>
          <a:lstStyle/>
          <a:p>
            <a:pPr indent="0" lvl="0" marL="0">
              <a:spcBef>
                <a:spcPts val="0"/>
              </a:spcBef>
              <a:buNone/>
            </a:pPr>
            <a:r>
              <a:rPr lang="zh-TW"/>
              <a:t>k</a:t>
            </a:r>
            <a:r>
              <a:rPr lang="zh-TW"/>
              <a:t>不要超過7個</a:t>
            </a:r>
          </a:p>
        </p:txBody>
      </p:sp>
      <p:sp>
        <p:nvSpPr>
          <p:cNvPr id="1588" name="Shape 1588"/>
          <p:cNvSpPr txBox="1"/>
          <p:nvPr>
            <p:ph idx="5" type="subTitle"/>
          </p:nvPr>
        </p:nvSpPr>
        <p:spPr>
          <a:xfrm>
            <a:off x="24200" y="6583675"/>
            <a:ext cx="82077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589" name="Shape 1589"/>
          <p:cNvPicPr preferRelativeResize="0"/>
          <p:nvPr/>
        </p:nvPicPr>
        <p:blipFill>
          <a:blip r:embed="rId3">
            <a:alphaModFix/>
          </a:blip>
          <a:stretch>
            <a:fillRect/>
          </a:stretch>
        </p:blipFill>
        <p:spPr>
          <a:xfrm>
            <a:off x="5375885" y="3891448"/>
            <a:ext cx="2147677" cy="2368000"/>
          </a:xfrm>
          <a:prstGeom prst="rect">
            <a:avLst/>
          </a:prstGeom>
          <a:noFill/>
          <a:ln>
            <a:noFill/>
          </a:ln>
        </p:spPr>
      </p:pic>
      <p:sp>
        <p:nvSpPr>
          <p:cNvPr id="1590" name="Shape 1590"/>
          <p:cNvSpPr/>
          <p:nvPr/>
        </p:nvSpPr>
        <p:spPr>
          <a:xfrm>
            <a:off x="5763125" y="2564100"/>
            <a:ext cx="1863000" cy="1059600"/>
          </a:xfrm>
          <a:prstGeom prst="wedgeRoundRectCallout">
            <a:avLst>
              <a:gd fmla="val -4572" name="adj1"/>
              <a:gd fmla="val 73742" name="adj2"/>
              <a:gd fmla="val 0" name="adj3"/>
            </a:avLst>
          </a:prstGeom>
          <a:solidFill>
            <a:schemeClr val="dk2"/>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7±2</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Shape 1596"/>
          <p:cNvSpPr/>
          <p:nvPr/>
        </p:nvSpPr>
        <p:spPr>
          <a:xfrm>
            <a:off x="0" y="1422475"/>
            <a:ext cx="9144000" cy="50820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597" name="Shape 1597"/>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b="0" lang="zh-TW" sz="3200"/>
              <a:t>評估分群品質</a:t>
            </a:r>
          </a:p>
          <a:p>
            <a:pPr lvl="0">
              <a:spcBef>
                <a:spcPts val="0"/>
              </a:spcBef>
              <a:buNone/>
            </a:pPr>
            <a:r>
              <a:rPr lang="zh-TW"/>
              <a:t>CH指標</a:t>
            </a:r>
            <a:r>
              <a:rPr b="0" lang="zh-TW" sz="3200"/>
              <a:t> (</a:t>
            </a:r>
            <a:r>
              <a:rPr b="0" lang="zh-TW" sz="3200">
                <a:solidFill>
                  <a:schemeClr val="dk1"/>
                </a:solidFill>
              </a:rPr>
              <a:t>Calinski-Harabasz</a:t>
            </a:r>
            <a:r>
              <a:rPr b="0" lang="zh-TW" sz="3200"/>
              <a:t>)</a:t>
            </a:r>
          </a:p>
        </p:txBody>
      </p:sp>
      <p:sp>
        <p:nvSpPr>
          <p:cNvPr id="1598" name="Shape 159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599" name="Shape 1599"/>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600" name="Shape 1600" title="年齡與平均月收入散佈圖"/>
          <p:cNvPicPr preferRelativeResize="0"/>
          <p:nvPr/>
        </p:nvPicPr>
        <p:blipFill rotWithShape="1">
          <a:blip r:embed="rId3">
            <a:alphaModFix/>
          </a:blip>
          <a:srcRect b="12494" l="14222" r="14557" t="15240"/>
          <a:stretch/>
        </p:blipFill>
        <p:spPr>
          <a:xfrm>
            <a:off x="860805" y="2158799"/>
            <a:ext cx="7422382" cy="4656300"/>
          </a:xfrm>
          <a:prstGeom prst="rect">
            <a:avLst/>
          </a:prstGeom>
          <a:noFill/>
          <a:ln>
            <a:noFill/>
          </a:ln>
        </p:spPr>
      </p:pic>
      <p:sp>
        <p:nvSpPr>
          <p:cNvPr id="1601" name="Shape 1601"/>
          <p:cNvSpPr/>
          <p:nvPr/>
        </p:nvSpPr>
        <p:spPr>
          <a:xfrm rot="-944271">
            <a:off x="5508624" y="3923971"/>
            <a:ext cx="796353" cy="66189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02" name="Shape 1602"/>
          <p:cNvSpPr/>
          <p:nvPr/>
        </p:nvSpPr>
        <p:spPr>
          <a:xfrm>
            <a:off x="5766350" y="41631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03" name="Shape 1603"/>
          <p:cNvSpPr/>
          <p:nvPr/>
        </p:nvSpPr>
        <p:spPr>
          <a:xfrm rot="-4502407">
            <a:off x="2973530" y="4699848"/>
            <a:ext cx="1322524" cy="63667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04" name="Shape 1604"/>
          <p:cNvSpPr/>
          <p:nvPr/>
        </p:nvSpPr>
        <p:spPr>
          <a:xfrm>
            <a:off x="3503850" y="499120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05" name="Shape 1605"/>
          <p:cNvSpPr/>
          <p:nvPr/>
        </p:nvSpPr>
        <p:spPr>
          <a:xfrm rot="-944843">
            <a:off x="6620216" y="3030741"/>
            <a:ext cx="894263" cy="824663"/>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06" name="Shape 1606"/>
          <p:cNvSpPr/>
          <p:nvPr/>
        </p:nvSpPr>
        <p:spPr>
          <a:xfrm>
            <a:off x="6966425" y="33367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607" name="Shape 1607"/>
          <p:cNvPicPr preferRelativeResize="0"/>
          <p:nvPr/>
        </p:nvPicPr>
        <p:blipFill>
          <a:blip r:embed="rId4">
            <a:alphaModFix/>
          </a:blip>
          <a:stretch>
            <a:fillRect/>
          </a:stretch>
        </p:blipFill>
        <p:spPr>
          <a:xfrm>
            <a:off x="1056100" y="1413225"/>
            <a:ext cx="7240000" cy="10500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Shape 1613"/>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sz="3200"/>
              <a:t>trace B：各群之間的距離 (越大越好)</a:t>
            </a:r>
          </a:p>
        </p:txBody>
      </p:sp>
      <p:sp>
        <p:nvSpPr>
          <p:cNvPr id="1614" name="Shape 1614"/>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615" name="Shape 1615"/>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1616" name="Shape 1616" title="年齡與平均月收入散佈圖"/>
          <p:cNvPicPr preferRelativeResize="0"/>
          <p:nvPr/>
        </p:nvPicPr>
        <p:blipFill rotWithShape="1">
          <a:blip r:embed="rId3">
            <a:alphaModFix/>
          </a:blip>
          <a:srcRect b="12494" l="14222" r="14557" t="15240"/>
          <a:stretch/>
        </p:blipFill>
        <p:spPr>
          <a:xfrm>
            <a:off x="860805" y="1472999"/>
            <a:ext cx="7422382" cy="4656300"/>
          </a:xfrm>
          <a:prstGeom prst="rect">
            <a:avLst/>
          </a:prstGeom>
          <a:noFill/>
          <a:ln>
            <a:noFill/>
          </a:ln>
        </p:spPr>
      </p:pic>
      <p:sp>
        <p:nvSpPr>
          <p:cNvPr id="1617" name="Shape 1617"/>
          <p:cNvSpPr/>
          <p:nvPr/>
        </p:nvSpPr>
        <p:spPr>
          <a:xfrm>
            <a:off x="5766350" y="34773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18" name="Shape 1618"/>
          <p:cNvSpPr/>
          <p:nvPr/>
        </p:nvSpPr>
        <p:spPr>
          <a:xfrm>
            <a:off x="3503850" y="430540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19" name="Shape 1619"/>
          <p:cNvSpPr/>
          <p:nvPr/>
        </p:nvSpPr>
        <p:spPr>
          <a:xfrm>
            <a:off x="6966425" y="26509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20" name="Shape 1620"/>
          <p:cNvSpPr/>
          <p:nvPr/>
        </p:nvSpPr>
        <p:spPr>
          <a:xfrm>
            <a:off x="5407850" y="3361700"/>
            <a:ext cx="257400" cy="261900"/>
          </a:xfrm>
          <a:prstGeom prst="diamond">
            <a:avLst/>
          </a:prstGeom>
          <a:solidFill>
            <a:srgbClr val="9900FF"/>
          </a:solidFill>
          <a:ln>
            <a:noFill/>
          </a:ln>
        </p:spPr>
        <p:txBody>
          <a:bodyPr anchorCtr="0" anchor="ctr" bIns="91425" lIns="91425" rIns="91425" tIns="91425">
            <a:noAutofit/>
          </a:bodyPr>
          <a:lstStyle/>
          <a:p>
            <a:pPr lvl="0">
              <a:spcBef>
                <a:spcPts val="0"/>
              </a:spcBef>
              <a:buNone/>
            </a:pPr>
            <a:r>
              <a:t/>
            </a:r>
            <a:endParaRPr/>
          </a:p>
        </p:txBody>
      </p:sp>
      <p:sp>
        <p:nvSpPr>
          <p:cNvPr id="1621" name="Shape 1621"/>
          <p:cNvSpPr/>
          <p:nvPr/>
        </p:nvSpPr>
        <p:spPr>
          <a:xfrm>
            <a:off x="3535500" y="1742825"/>
            <a:ext cx="2073000" cy="1023900"/>
          </a:xfrm>
          <a:prstGeom prst="wedgeRoundRectCallout">
            <a:avLst>
              <a:gd fmla="val 37192" name="adj1"/>
              <a:gd fmla="val 86671" name="adj2"/>
              <a:gd fmla="val 0" name="adj3"/>
            </a:avLst>
          </a:prstGeom>
          <a:solidFill>
            <a:srgbClr val="9900FF"/>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群集中心的中心</a:t>
            </a:r>
          </a:p>
        </p:txBody>
      </p:sp>
      <p:cxnSp>
        <p:nvCxnSpPr>
          <p:cNvPr id="1622" name="Shape 1622"/>
          <p:cNvCxnSpPr/>
          <p:nvPr/>
        </p:nvCxnSpPr>
        <p:spPr>
          <a:xfrm flipH="1" rot="10800000">
            <a:off x="3862675" y="3628025"/>
            <a:ext cx="1393500" cy="722700"/>
          </a:xfrm>
          <a:prstGeom prst="straightConnector1">
            <a:avLst/>
          </a:prstGeom>
          <a:noFill/>
          <a:ln cap="flat" cmpd="sng" w="28575">
            <a:solidFill>
              <a:srgbClr val="9900FF"/>
            </a:solidFill>
            <a:prstDash val="solid"/>
            <a:round/>
            <a:headEnd len="lg" w="lg" type="none"/>
            <a:tailEnd len="lg" w="lg" type="triangle"/>
          </a:ln>
        </p:spPr>
      </p:cxnSp>
      <p:cxnSp>
        <p:nvCxnSpPr>
          <p:cNvPr id="1623" name="Shape 1623"/>
          <p:cNvCxnSpPr/>
          <p:nvPr/>
        </p:nvCxnSpPr>
        <p:spPr>
          <a:xfrm flipH="1" rot="10800000">
            <a:off x="5741975" y="2835775"/>
            <a:ext cx="1092900" cy="508800"/>
          </a:xfrm>
          <a:prstGeom prst="straightConnector1">
            <a:avLst/>
          </a:prstGeom>
          <a:noFill/>
          <a:ln cap="flat" cmpd="sng" w="28575">
            <a:solidFill>
              <a:srgbClr val="9900FF"/>
            </a:solidFill>
            <a:prstDash val="solid"/>
            <a:round/>
            <a:headEnd len="lg" w="lg" type="triangle"/>
            <a:tailEnd len="lg" w="lg" type="none"/>
          </a:ln>
        </p:spPr>
      </p:cxnSp>
      <p:cxnSp>
        <p:nvCxnSpPr>
          <p:cNvPr id="1624" name="Shape 1624"/>
          <p:cNvCxnSpPr/>
          <p:nvPr/>
        </p:nvCxnSpPr>
        <p:spPr>
          <a:xfrm rot="10800000">
            <a:off x="5643650" y="3557425"/>
            <a:ext cx="251400" cy="105600"/>
          </a:xfrm>
          <a:prstGeom prst="straightConnector1">
            <a:avLst/>
          </a:prstGeom>
          <a:noFill/>
          <a:ln cap="flat" cmpd="sng" w="28575">
            <a:solidFill>
              <a:srgbClr val="9900FF"/>
            </a:solidFill>
            <a:prstDash val="solid"/>
            <a:round/>
            <a:headEnd len="lg" w="lg" type="none"/>
            <a:tailEnd len="lg" w="lg" type="triangl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9" name="Shape 1629"/>
        <p:cNvGrpSpPr/>
        <p:nvPr/>
      </p:nvGrpSpPr>
      <p:grpSpPr>
        <a:xfrm>
          <a:off x="0" y="0"/>
          <a:ext cx="0" cy="0"/>
          <a:chOff x="0" y="0"/>
          <a:chExt cx="0" cy="0"/>
        </a:xfrm>
      </p:grpSpPr>
      <p:sp>
        <p:nvSpPr>
          <p:cNvPr id="1630" name="Shape 1630"/>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sz="3200"/>
              <a:t>trace W：</a:t>
            </a:r>
            <a:r>
              <a:rPr lang="zh-TW" sz="3200"/>
              <a:t>群內各點的距離 (</a:t>
            </a:r>
            <a:r>
              <a:rPr lang="zh-TW" sz="3200"/>
              <a:t>越小越好)</a:t>
            </a:r>
          </a:p>
        </p:txBody>
      </p:sp>
      <p:sp>
        <p:nvSpPr>
          <p:cNvPr id="1631" name="Shape 163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632" name="Shape 1632"/>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rtl="0">
              <a:spcBef>
                <a:spcPts val="0"/>
              </a:spcBef>
              <a:buNone/>
            </a:pPr>
            <a:r>
              <a:t/>
            </a:r>
            <a:endParaRPr/>
          </a:p>
        </p:txBody>
      </p:sp>
      <p:grpSp>
        <p:nvGrpSpPr>
          <p:cNvPr id="1633" name="Shape 1633"/>
          <p:cNvGrpSpPr/>
          <p:nvPr/>
        </p:nvGrpSpPr>
        <p:grpSpPr>
          <a:xfrm>
            <a:off x="1705026" y="1353079"/>
            <a:ext cx="6030958" cy="4938258"/>
            <a:chOff x="1705027" y="1353075"/>
            <a:chExt cx="3464475" cy="2836775"/>
          </a:xfrm>
        </p:grpSpPr>
        <p:pic>
          <p:nvPicPr>
            <p:cNvPr id="1634" name="Shape 1634" title="年齡與平均月收入散佈圖"/>
            <p:cNvPicPr preferRelativeResize="0"/>
            <p:nvPr/>
          </p:nvPicPr>
          <p:blipFill rotWithShape="1">
            <a:blip r:embed="rId3">
              <a:alphaModFix/>
            </a:blip>
            <a:srcRect b="12494" l="14221" r="52536" t="43479"/>
            <a:stretch/>
          </p:blipFill>
          <p:spPr>
            <a:xfrm>
              <a:off x="1705027" y="1353075"/>
              <a:ext cx="3464475" cy="2836775"/>
            </a:xfrm>
            <a:prstGeom prst="rect">
              <a:avLst/>
            </a:prstGeom>
            <a:noFill/>
            <a:ln>
              <a:noFill/>
            </a:ln>
          </p:spPr>
        </p:pic>
        <p:sp>
          <p:nvSpPr>
            <p:cNvPr id="1635" name="Shape 1635"/>
            <p:cNvSpPr/>
            <p:nvPr/>
          </p:nvSpPr>
          <p:spPr>
            <a:xfrm rot="-4502407">
              <a:off x="3817755" y="2074598"/>
              <a:ext cx="1322524" cy="63667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36" name="Shape 1636"/>
            <p:cNvSpPr/>
            <p:nvPr/>
          </p:nvSpPr>
          <p:spPr>
            <a:xfrm>
              <a:off x="4348075" y="23659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cxnSp>
        <p:nvCxnSpPr>
          <p:cNvPr id="1637" name="Shape 1637"/>
          <p:cNvCxnSpPr/>
          <p:nvPr/>
        </p:nvCxnSpPr>
        <p:spPr>
          <a:xfrm flipH="1" rot="10800000">
            <a:off x="6342475" y="3423150"/>
            <a:ext cx="168600" cy="367200"/>
          </a:xfrm>
          <a:prstGeom prst="straightConnector1">
            <a:avLst/>
          </a:prstGeom>
          <a:noFill/>
          <a:ln cap="flat" cmpd="sng" w="28575">
            <a:solidFill>
              <a:srgbClr val="9900FF"/>
            </a:solidFill>
            <a:prstDash val="solid"/>
            <a:round/>
            <a:headEnd len="lg" w="lg" type="none"/>
            <a:tailEnd len="lg" w="lg" type="triangle"/>
          </a:ln>
        </p:spPr>
      </p:cxnSp>
      <p:cxnSp>
        <p:nvCxnSpPr>
          <p:cNvPr id="1638" name="Shape 1638"/>
          <p:cNvCxnSpPr/>
          <p:nvPr/>
        </p:nvCxnSpPr>
        <p:spPr>
          <a:xfrm>
            <a:off x="6511075" y="2807325"/>
            <a:ext cx="34800" cy="488700"/>
          </a:xfrm>
          <a:prstGeom prst="straightConnector1">
            <a:avLst/>
          </a:prstGeom>
          <a:noFill/>
          <a:ln cap="flat" cmpd="sng" w="28575">
            <a:solidFill>
              <a:srgbClr val="9900FF"/>
            </a:solidFill>
            <a:prstDash val="solid"/>
            <a:round/>
            <a:headEnd len="lg" w="lg" type="none"/>
            <a:tailEnd len="lg" w="lg" type="triangle"/>
          </a:ln>
        </p:spPr>
      </p:cxnSp>
      <p:cxnSp>
        <p:nvCxnSpPr>
          <p:cNvPr id="1639" name="Shape 1639"/>
          <p:cNvCxnSpPr/>
          <p:nvPr/>
        </p:nvCxnSpPr>
        <p:spPr>
          <a:xfrm flipH="1">
            <a:off x="6580375" y="2959725"/>
            <a:ext cx="83100" cy="417300"/>
          </a:xfrm>
          <a:prstGeom prst="straightConnector1">
            <a:avLst/>
          </a:prstGeom>
          <a:noFill/>
          <a:ln cap="flat" cmpd="sng" w="28575">
            <a:solidFill>
              <a:srgbClr val="9900FF"/>
            </a:solidFill>
            <a:prstDash val="solid"/>
            <a:round/>
            <a:headEnd len="lg" w="lg" type="none"/>
            <a:tailEnd len="lg" w="lg" type="triangl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sp>
        <p:nvSpPr>
          <p:cNvPr id="1645" name="Shape 1645"/>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分群數量k與CH指標的變化</a:t>
            </a:r>
          </a:p>
        </p:txBody>
      </p:sp>
      <p:sp>
        <p:nvSpPr>
          <p:cNvPr id="1646" name="Shape 164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647" name="Shape 1647"/>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648" name="Shape 1648" title="縱軸：CH指標，橫軸：分群數量k"/>
          <p:cNvPicPr preferRelativeResize="0"/>
          <p:nvPr/>
        </p:nvPicPr>
        <p:blipFill rotWithShape="1">
          <a:blip r:embed="rId3">
            <a:alphaModFix/>
          </a:blip>
          <a:srcRect b="11151" l="4807" r="15865" t="7686"/>
          <a:stretch/>
        </p:blipFill>
        <p:spPr>
          <a:xfrm>
            <a:off x="959975" y="1791600"/>
            <a:ext cx="7526434" cy="4761600"/>
          </a:xfrm>
          <a:prstGeom prst="rect">
            <a:avLst/>
          </a:prstGeom>
          <a:noFill/>
          <a:ln>
            <a:noFill/>
          </a:ln>
        </p:spPr>
      </p:pic>
      <p:sp>
        <p:nvSpPr>
          <p:cNvPr id="1649" name="Shape 1649"/>
          <p:cNvSpPr/>
          <p:nvPr/>
        </p:nvSpPr>
        <p:spPr>
          <a:xfrm>
            <a:off x="6372275" y="1394775"/>
            <a:ext cx="2475000" cy="1243800"/>
          </a:xfrm>
          <a:prstGeom prst="wedgeRoundRectCallout">
            <a:avLst>
              <a:gd fmla="val -58878" name="adj1"/>
              <a:gd fmla="val 80541"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zh-TW" sz="3200">
                <a:solidFill>
                  <a:srgbClr val="FFFFFF"/>
                </a:solidFill>
              </a:rPr>
              <a:t>k=7</a:t>
            </a:r>
          </a:p>
          <a:p>
            <a:pPr lvl="0" rtl="0">
              <a:spcBef>
                <a:spcPts val="0"/>
              </a:spcBef>
              <a:buNone/>
            </a:pPr>
            <a:r>
              <a:rPr lang="zh-TW" sz="3200">
                <a:solidFill>
                  <a:srgbClr val="FFFFFF"/>
                </a:solidFill>
              </a:rPr>
              <a:t>CH=388.69</a:t>
            </a:r>
          </a:p>
        </p:txBody>
      </p:sp>
      <p:sp>
        <p:nvSpPr>
          <p:cNvPr id="1650" name="Shape 1650"/>
          <p:cNvSpPr/>
          <p:nvPr/>
        </p:nvSpPr>
        <p:spPr>
          <a:xfrm>
            <a:off x="5823975" y="3069450"/>
            <a:ext cx="346800" cy="3642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5" name="Shape 1655"/>
        <p:cNvGrpSpPr/>
        <p:nvPr/>
      </p:nvGrpSpPr>
      <p:grpSpPr>
        <a:xfrm>
          <a:off x="0" y="0"/>
          <a:ext cx="0" cy="0"/>
          <a:chOff x="0" y="0"/>
          <a:chExt cx="0" cy="0"/>
        </a:xfrm>
      </p:grpSpPr>
      <p:sp>
        <p:nvSpPr>
          <p:cNvPr id="1656" name="Shape 165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657" name="Shape 1657"/>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b="0" lang="zh-TW" sz="3200"/>
              <a:t>在Weka中</a:t>
            </a:r>
            <a:r>
              <a:rPr b="0" lang="zh-TW" sz="3200"/>
              <a:t>使用CH指標分群</a:t>
            </a:r>
          </a:p>
          <a:p>
            <a:pPr lvl="0">
              <a:spcBef>
                <a:spcPts val="0"/>
              </a:spcBef>
              <a:buNone/>
            </a:pPr>
            <a:r>
              <a:rPr lang="zh-TW"/>
              <a:t>層</a:t>
            </a:r>
            <a:r>
              <a:rPr lang="zh-TW">
                <a:solidFill>
                  <a:schemeClr val="dk1"/>
                </a:solidFill>
              </a:rPr>
              <a:t>疊</a:t>
            </a:r>
            <a:r>
              <a:rPr lang="zh-TW"/>
              <a:t>k平均法</a:t>
            </a:r>
          </a:p>
        </p:txBody>
      </p:sp>
      <p:sp>
        <p:nvSpPr>
          <p:cNvPr id="1658" name="Shape 1658"/>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pic>
        <p:nvPicPr>
          <p:cNvPr descr="weka logo.png" id="1659" name="Shape 1659"/>
          <p:cNvPicPr preferRelativeResize="0"/>
          <p:nvPr/>
        </p:nvPicPr>
        <p:blipFill>
          <a:blip r:embed="rId3">
            <a:alphaModFix/>
          </a:blip>
          <a:stretch>
            <a:fillRect/>
          </a:stretch>
        </p:blipFill>
        <p:spPr>
          <a:xfrm>
            <a:off x="3672675" y="4528714"/>
            <a:ext cx="1689011" cy="1689011"/>
          </a:xfrm>
          <a:prstGeom prst="rect">
            <a:avLst/>
          </a:prstGeom>
          <a:noFill/>
          <a:ln>
            <a:noFill/>
          </a:ln>
        </p:spPr>
      </p:pic>
      <p:sp>
        <p:nvSpPr>
          <p:cNvPr id="1660" name="Shape 1660"/>
          <p:cNvSpPr/>
          <p:nvPr/>
        </p:nvSpPr>
        <p:spPr>
          <a:xfrm>
            <a:off x="3756975" y="2441375"/>
            <a:ext cx="3075900" cy="781500"/>
          </a:xfrm>
          <a:prstGeom prst="roundRect">
            <a:avLst>
              <a:gd fmla="val 16667" name="adj"/>
            </a:avLst>
          </a:prstGeom>
          <a:solidFill>
            <a:srgbClr val="FFFFFF"/>
          </a:solidFill>
          <a:ln cap="flat" cmpd="sng" w="38100">
            <a:solidFill>
              <a:srgbClr val="FF99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2400"/>
              <a:t>Cascade</a:t>
            </a:r>
          </a:p>
          <a:p>
            <a:pPr lvl="0" rtl="0" algn="ctr">
              <a:spcBef>
                <a:spcPts val="0"/>
              </a:spcBef>
              <a:buNone/>
            </a:pPr>
            <a:r>
              <a:rPr b="1" lang="zh-TW" sz="2400"/>
              <a:t>SimpleKMeans</a:t>
            </a:r>
          </a:p>
        </p:txBody>
      </p:sp>
      <p:pic>
        <p:nvPicPr>
          <p:cNvPr id="1661" name="Shape 1661"/>
          <p:cNvPicPr preferRelativeResize="0"/>
          <p:nvPr/>
        </p:nvPicPr>
        <p:blipFill>
          <a:blip r:embed="rId4">
            <a:alphaModFix/>
          </a:blip>
          <a:stretch>
            <a:fillRect/>
          </a:stretch>
        </p:blipFill>
        <p:spPr>
          <a:xfrm>
            <a:off x="2294700" y="1844425"/>
            <a:ext cx="1913599" cy="1913600"/>
          </a:xfrm>
          <a:prstGeom prst="rect">
            <a:avLst/>
          </a:prstGeom>
          <a:noFill/>
          <a:ln>
            <a:noFill/>
          </a:ln>
        </p:spPr>
      </p:pic>
      <p:sp>
        <p:nvSpPr>
          <p:cNvPr id="1662" name="Shape 1662"/>
          <p:cNvSpPr/>
          <p:nvPr/>
        </p:nvSpPr>
        <p:spPr>
          <a:xfrm rot="-5400000">
            <a:off x="4049775" y="3624175"/>
            <a:ext cx="934800" cy="737100"/>
          </a:xfrm>
          <a:prstGeom prst="leftArrow">
            <a:avLst>
              <a:gd fmla="val 50000" name="adj1"/>
              <a:gd fmla="val 50000" name="adj2"/>
            </a:avLst>
          </a:prstGeom>
          <a:solidFill>
            <a:srgbClr val="C9DAF8"/>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Shape 166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669" name="Shape 1669"/>
          <p:cNvSpPr txBox="1"/>
          <p:nvPr>
            <p:ph type="title"/>
          </p:nvPr>
        </p:nvSpPr>
        <p:spPr>
          <a:xfrm>
            <a:off x="476250" y="5057425"/>
            <a:ext cx="8191500" cy="583500"/>
          </a:xfrm>
          <a:prstGeom prst="rect">
            <a:avLst/>
          </a:prstGeom>
        </p:spPr>
        <p:txBody>
          <a:bodyPr anchorCtr="0" anchor="t" bIns="91425" lIns="91425" rIns="91425" tIns="91425">
            <a:noAutofit/>
          </a:bodyPr>
          <a:lstStyle/>
          <a:p>
            <a:pPr lvl="0">
              <a:spcBef>
                <a:spcPts val="0"/>
              </a:spcBef>
              <a:buNone/>
            </a:pPr>
            <a:r>
              <a:rPr lang="zh-TW"/>
              <a:t>實作：層</a:t>
            </a:r>
            <a:r>
              <a:rPr lang="zh-TW">
                <a:solidFill>
                  <a:schemeClr val="dk1"/>
                </a:solidFill>
              </a:rPr>
              <a:t>疊</a:t>
            </a:r>
            <a:r>
              <a:rPr lang="zh-TW"/>
              <a:t>k平均法之群集分析</a:t>
            </a:r>
          </a:p>
        </p:txBody>
      </p:sp>
      <p:sp>
        <p:nvSpPr>
          <p:cNvPr id="1670" name="Shape 1670"/>
          <p:cNvSpPr txBox="1"/>
          <p:nvPr>
            <p:ph idx="1" type="subTitle"/>
          </p:nvPr>
        </p:nvSpPr>
        <p:spPr>
          <a:xfrm>
            <a:off x="476250" y="4074450"/>
            <a:ext cx="5050800" cy="879600"/>
          </a:xfrm>
          <a:prstGeom prst="rect">
            <a:avLst/>
          </a:prstGeom>
        </p:spPr>
        <p:txBody>
          <a:bodyPr anchorCtr="0" anchor="b" bIns="91425" lIns="91425" rIns="91425" tIns="91425">
            <a:noAutofit/>
          </a:bodyPr>
          <a:lstStyle/>
          <a:p>
            <a:pPr indent="0" lvl="0" marL="0">
              <a:spcBef>
                <a:spcPts val="0"/>
              </a:spcBef>
              <a:buNone/>
            </a:pPr>
            <a:r>
              <a:rPr lang="zh-TW"/>
              <a:t>Part 7.</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Shape 167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677" name="Shape 1677"/>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1678" name="Shape 1678"/>
          <p:cNvPicPr preferRelativeResize="0"/>
          <p:nvPr/>
        </p:nvPicPr>
        <p:blipFill>
          <a:blip r:embed="rId3">
            <a:alphaModFix/>
          </a:blip>
          <a:stretch>
            <a:fillRect/>
          </a:stretch>
        </p:blipFill>
        <p:spPr>
          <a:xfrm>
            <a:off x="354700" y="391225"/>
            <a:ext cx="4229100" cy="5848350"/>
          </a:xfrm>
          <a:prstGeom prst="rect">
            <a:avLst/>
          </a:prstGeom>
          <a:noFill/>
          <a:ln>
            <a:noFill/>
          </a:ln>
        </p:spPr>
      </p:pic>
      <p:sp>
        <p:nvSpPr>
          <p:cNvPr id="1679" name="Shape 1679"/>
          <p:cNvSpPr txBox="1"/>
          <p:nvPr/>
        </p:nvSpPr>
        <p:spPr>
          <a:xfrm>
            <a:off x="4922100" y="2641625"/>
            <a:ext cx="3745800" cy="2731200"/>
          </a:xfrm>
          <a:prstGeom prst="rect">
            <a:avLst/>
          </a:prstGeom>
          <a:noFill/>
          <a:ln>
            <a:noFill/>
          </a:ln>
        </p:spPr>
        <p:txBody>
          <a:bodyPr anchorCtr="0" anchor="t" bIns="91425" lIns="91425" rIns="91425" tIns="91425">
            <a:noAutofit/>
          </a:bodyPr>
          <a:lstStyle/>
          <a:p>
            <a:pPr lvl="0" rtl="0">
              <a:lnSpc>
                <a:spcPct val="115000"/>
              </a:lnSpc>
              <a:spcBef>
                <a:spcPts val="560"/>
              </a:spcBef>
              <a:buNone/>
            </a:pPr>
            <a:r>
              <a:rPr lang="zh-TW" sz="2400">
                <a:solidFill>
                  <a:srgbClr val="FFFFFF"/>
                </a:solidFill>
                <a:latin typeface="Microsoft JhengHei"/>
                <a:ea typeface="Microsoft JhengHei"/>
                <a:cs typeface="Microsoft JhengHei"/>
                <a:sym typeface="Microsoft JhengHei"/>
              </a:rPr>
              <a:t>客戶筆數：200筆</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客戶編號</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距離最近消費天數</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消費頻率</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消費金額</a:t>
            </a:r>
          </a:p>
        </p:txBody>
      </p:sp>
      <p:sp>
        <p:nvSpPr>
          <p:cNvPr id="1680" name="Shape 1680"/>
          <p:cNvSpPr txBox="1"/>
          <p:nvPr/>
        </p:nvSpPr>
        <p:spPr>
          <a:xfrm>
            <a:off x="4922100" y="1485175"/>
            <a:ext cx="3851100" cy="1243800"/>
          </a:xfrm>
          <a:prstGeom prst="rect">
            <a:avLst/>
          </a:prstGeom>
          <a:noFill/>
          <a:ln>
            <a:noFill/>
          </a:ln>
        </p:spPr>
        <p:txBody>
          <a:bodyPr anchorCtr="0" anchor="ctr" bIns="91425" lIns="91425" rIns="91425" tIns="91425">
            <a:noAutofit/>
          </a:bodyPr>
          <a:lstStyle/>
          <a:p>
            <a:pPr lvl="0" rtl="0">
              <a:spcBef>
                <a:spcPts val="0"/>
              </a:spcBef>
              <a:buNone/>
            </a:pPr>
            <a:r>
              <a:rPr b="1" lang="zh-TW" sz="3600">
                <a:solidFill>
                  <a:srgbClr val="FFFFFF"/>
                </a:solidFill>
                <a:latin typeface="Microsoft JhengHei"/>
                <a:ea typeface="Microsoft JhengHei"/>
                <a:cs typeface="Microsoft JhengHei"/>
                <a:sym typeface="Microsoft JhengHei"/>
              </a:rPr>
              <a:t>客戶資料庫</a:t>
            </a:r>
          </a:p>
          <a:p>
            <a:pPr lvl="0" rtl="0">
              <a:spcBef>
                <a:spcPts val="0"/>
              </a:spcBef>
              <a:buNone/>
            </a:pPr>
            <a:r>
              <a:rPr b="1" lang="zh-TW" sz="3600">
                <a:solidFill>
                  <a:srgbClr val="FFFFFF"/>
                </a:solidFill>
                <a:latin typeface="Microsoft JhengHei"/>
                <a:ea typeface="Microsoft JhengHei"/>
                <a:cs typeface="Microsoft JhengHei"/>
                <a:sym typeface="Microsoft JhengHei"/>
              </a:rPr>
              <a:t>RFM模型</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Shape 168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None/>
            </a:pPr>
            <a:fld id="{00000000-1234-1234-1234-123412341234}" type="slidenum">
              <a:rPr lang="zh-TW"/>
              <a:t>‹#›</a:t>
            </a:fld>
          </a:p>
        </p:txBody>
      </p:sp>
      <p:sp>
        <p:nvSpPr>
          <p:cNvPr id="1687" name="Shape 1687"/>
          <p:cNvSpPr txBox="1"/>
          <p:nvPr>
            <p:ph type="title"/>
          </p:nvPr>
        </p:nvSpPr>
        <p:spPr>
          <a:xfrm>
            <a:off x="2692225" y="169425"/>
            <a:ext cx="6145500" cy="1243800"/>
          </a:xfrm>
          <a:prstGeom prst="rect">
            <a:avLst/>
          </a:prstGeom>
        </p:spPr>
        <p:txBody>
          <a:bodyPr anchorCtr="0" anchor="ctr" bIns="91425" lIns="91425" rIns="91425" tIns="91425">
            <a:noAutofit/>
          </a:bodyPr>
          <a:lstStyle/>
          <a:p>
            <a:pPr lvl="0">
              <a:spcBef>
                <a:spcPts val="0"/>
              </a:spcBef>
              <a:buNone/>
            </a:pPr>
            <a:r>
              <a:rPr lang="zh-TW" sz="3200"/>
              <a:t>W06-c. </a:t>
            </a:r>
            <a:r>
              <a:rPr lang="zh-TW" sz="3200"/>
              <a:t>層疊k平均法之群集分析</a:t>
            </a:r>
          </a:p>
        </p:txBody>
      </p:sp>
      <p:sp>
        <p:nvSpPr>
          <p:cNvPr id="1688" name="Shape 1688"/>
          <p:cNvSpPr txBox="1"/>
          <p:nvPr>
            <p:ph idx="1" type="body"/>
          </p:nvPr>
        </p:nvSpPr>
        <p:spPr>
          <a:xfrm>
            <a:off x="3927950" y="956025"/>
            <a:ext cx="4986300" cy="4711800"/>
          </a:xfrm>
          <a:prstGeom prst="rect">
            <a:avLst/>
          </a:prstGeom>
        </p:spPr>
        <p:txBody>
          <a:bodyPr anchorCtr="0" anchor="t" bIns="91425" lIns="91425" rIns="91425" tIns="91425">
            <a:noAutofit/>
          </a:bodyPr>
          <a:lstStyle/>
          <a:p>
            <a:pPr indent="-355600" lvl="0" marL="457200" rtl="0">
              <a:spcBef>
                <a:spcPts val="0"/>
              </a:spcBef>
              <a:buClr>
                <a:srgbClr val="FF0000"/>
              </a:buClr>
              <a:buSzPct val="100000"/>
              <a:buAutoNum type="arabicPeriod"/>
            </a:pPr>
            <a:r>
              <a:rPr lang="zh-TW" sz="2000">
                <a:solidFill>
                  <a:srgbClr val="FF0000"/>
                </a:solidFill>
              </a:rPr>
              <a:t>開啟Weka套件管理器</a:t>
            </a:r>
          </a:p>
          <a:p>
            <a:pPr indent="-355600" lvl="0" marL="457200" rtl="0">
              <a:spcBef>
                <a:spcPts val="0"/>
              </a:spcBef>
              <a:buClr>
                <a:srgbClr val="FF0000"/>
              </a:buClr>
              <a:buSzPct val="100000"/>
              <a:buAutoNum type="arabicPeriod"/>
            </a:pPr>
            <a:r>
              <a:rPr lang="zh-TW" sz="2000">
                <a:solidFill>
                  <a:srgbClr val="FF0000"/>
                </a:solidFill>
              </a:rPr>
              <a:t>安裝層疊k平均法</a:t>
            </a:r>
          </a:p>
          <a:p>
            <a:pPr indent="-355600" lvl="0" marL="457200" rtl="0">
              <a:spcBef>
                <a:spcPts val="0"/>
              </a:spcBef>
              <a:buSzPct val="100000"/>
              <a:buAutoNum type="arabicPeriod"/>
            </a:pPr>
            <a:r>
              <a:rPr lang="zh-TW" sz="2000"/>
              <a:t>開啟Explorer</a:t>
            </a:r>
          </a:p>
          <a:p>
            <a:pPr indent="-355600" lvl="0" marL="457200" rtl="0">
              <a:spcBef>
                <a:spcPts val="0"/>
              </a:spcBef>
              <a:buSzPct val="100000"/>
              <a:buAutoNum type="arabicPeriod"/>
            </a:pPr>
            <a:r>
              <a:rPr lang="zh-TW" sz="2000"/>
              <a:t>開啟CSV檔案</a:t>
            </a:r>
          </a:p>
          <a:p>
            <a:pPr indent="-355600" lvl="0" marL="457200" rtl="0">
              <a:spcBef>
                <a:spcPts val="0"/>
              </a:spcBef>
              <a:buSzPct val="100000"/>
              <a:buAutoNum type="arabicPeriod"/>
            </a:pPr>
            <a:r>
              <a:rPr lang="zh-TW" sz="2000"/>
              <a:t>Filter ⇨ AddCluster</a:t>
            </a:r>
          </a:p>
          <a:p>
            <a:pPr indent="-355600" lvl="0" marL="457200" rtl="0">
              <a:spcBef>
                <a:spcPts val="0"/>
              </a:spcBef>
              <a:buSzPct val="100000"/>
              <a:buAutoNum type="arabicPeriod"/>
            </a:pPr>
            <a:r>
              <a:rPr lang="zh-TW" sz="2000"/>
              <a:t>設定忽略變項</a:t>
            </a:r>
          </a:p>
          <a:p>
            <a:pPr indent="-355600" lvl="0" marL="457200" rtl="0">
              <a:spcBef>
                <a:spcPts val="0"/>
              </a:spcBef>
              <a:buClr>
                <a:srgbClr val="FF0000"/>
              </a:buClr>
              <a:buSzPct val="100000"/>
              <a:buAutoNum type="arabicPeriod"/>
            </a:pPr>
            <a:r>
              <a:rPr lang="zh-TW" sz="2000">
                <a:solidFill>
                  <a:srgbClr val="FF0000"/>
                </a:solidFill>
              </a:rPr>
              <a:t>選擇分群演算法</a:t>
            </a:r>
            <a:r>
              <a:rPr lang="zh-TW" sz="1800">
                <a:solidFill>
                  <a:srgbClr val="FF0000"/>
                </a:solidFill>
              </a:rPr>
              <a:t>CascadeSimpleKMeans</a:t>
            </a:r>
          </a:p>
          <a:p>
            <a:pPr indent="-355600" lvl="0" marL="457200" rtl="0">
              <a:spcBef>
                <a:spcPts val="0"/>
              </a:spcBef>
              <a:buClr>
                <a:srgbClr val="FF0000"/>
              </a:buClr>
              <a:buSzPct val="100000"/>
              <a:buAutoNum type="arabicPeriod"/>
            </a:pPr>
            <a:r>
              <a:rPr lang="zh-TW" sz="2000">
                <a:solidFill>
                  <a:srgbClr val="FF0000"/>
                </a:solidFill>
              </a:rPr>
              <a:t>設定分群演算法</a:t>
            </a:r>
          </a:p>
          <a:p>
            <a:pPr indent="-355600" lvl="0" marL="457200" rtl="0">
              <a:spcBef>
                <a:spcPts val="0"/>
              </a:spcBef>
              <a:buSzPct val="100000"/>
              <a:buAutoNum type="arabicPeriod"/>
            </a:pPr>
            <a:r>
              <a:rPr lang="zh-TW" sz="2000"/>
              <a:t>套用篩選器 Apply</a:t>
            </a:r>
          </a:p>
          <a:p>
            <a:pPr indent="-355600" lvl="0" marL="457200" rtl="0">
              <a:spcBef>
                <a:spcPts val="0"/>
              </a:spcBef>
              <a:buSzPct val="100000"/>
              <a:buAutoNum type="arabicPeriod"/>
            </a:pPr>
            <a:r>
              <a:rPr lang="zh-TW" sz="2000"/>
              <a:t>儲存資料為CSV：Save</a:t>
            </a:r>
          </a:p>
          <a:p>
            <a:pPr indent="-355600" lvl="0" marL="457200" rtl="0">
              <a:spcBef>
                <a:spcPts val="0"/>
              </a:spcBef>
              <a:buSzPct val="100000"/>
              <a:buAutoNum type="arabicPeriod"/>
            </a:pPr>
            <a:r>
              <a:rPr lang="zh-TW" sz="2000"/>
              <a:t>開啟K平均法分群結果分析器</a:t>
            </a:r>
          </a:p>
          <a:p>
            <a:pPr indent="-355600" lvl="0" marL="457200" rtl="0">
              <a:spcBef>
                <a:spcPts val="0"/>
              </a:spcBef>
              <a:buSzPct val="100000"/>
              <a:buAutoNum type="arabicPeriod"/>
            </a:pPr>
            <a:r>
              <a:rPr lang="zh-TW" sz="2000"/>
              <a:t>開啟分群結果檔案</a:t>
            </a:r>
          </a:p>
          <a:p>
            <a:pPr indent="-355600" lvl="0" marL="457200" rtl="0">
              <a:spcBef>
                <a:spcPts val="0"/>
              </a:spcBef>
              <a:buSzPct val="100000"/>
              <a:buAutoNum type="arabicPeriod"/>
            </a:pPr>
            <a:r>
              <a:rPr lang="zh-TW" sz="2000"/>
              <a:t>觀察分析結果</a:t>
            </a:r>
          </a:p>
          <a:p>
            <a:pPr indent="-355600" lvl="0" marL="457200" rtl="0">
              <a:spcBef>
                <a:spcPts val="0"/>
              </a:spcBef>
              <a:buSzPct val="100000"/>
              <a:buAutoNum type="arabicPeriod"/>
            </a:pPr>
            <a:r>
              <a:rPr lang="zh-TW" sz="2000"/>
              <a:t>上傳分群結果到Google雲端硬碟(共享連結)</a:t>
            </a:r>
          </a:p>
        </p:txBody>
      </p:sp>
      <p:cxnSp>
        <p:nvCxnSpPr>
          <p:cNvPr id="1689" name="Shape 1689"/>
          <p:cNvCxnSpPr/>
          <p:nvPr/>
        </p:nvCxnSpPr>
        <p:spPr>
          <a:xfrm>
            <a:off x="3387775" y="4639325"/>
            <a:ext cx="5061300" cy="0"/>
          </a:xfrm>
          <a:prstGeom prst="straightConnector1">
            <a:avLst/>
          </a:prstGeom>
          <a:noFill/>
          <a:ln cap="flat" cmpd="sng" w="9525">
            <a:solidFill>
              <a:schemeClr val="dk2"/>
            </a:solidFill>
            <a:prstDash val="solid"/>
            <a:round/>
            <a:headEnd len="lg" w="lg" type="none"/>
            <a:tailEnd len="lg" w="lg" type="none"/>
          </a:ln>
        </p:spPr>
      </p:cxnSp>
      <p:pic>
        <p:nvPicPr>
          <p:cNvPr descr="weka logo.png" id="1690" name="Shape 1690"/>
          <p:cNvPicPr preferRelativeResize="0"/>
          <p:nvPr/>
        </p:nvPicPr>
        <p:blipFill>
          <a:blip r:embed="rId3">
            <a:alphaModFix/>
          </a:blip>
          <a:stretch>
            <a:fillRect/>
          </a:stretch>
        </p:blipFill>
        <p:spPr>
          <a:xfrm>
            <a:off x="2971549" y="1086149"/>
            <a:ext cx="770024" cy="770024"/>
          </a:xfrm>
          <a:prstGeom prst="rect">
            <a:avLst/>
          </a:prstGeom>
          <a:noFill/>
          <a:ln>
            <a:noFill/>
          </a:ln>
        </p:spPr>
      </p:pic>
      <p:pic>
        <p:nvPicPr>
          <p:cNvPr id="1691" name="Shape 1691"/>
          <p:cNvPicPr preferRelativeResize="0"/>
          <p:nvPr/>
        </p:nvPicPr>
        <p:blipFill>
          <a:blip r:embed="rId4">
            <a:alphaModFix/>
          </a:blip>
          <a:stretch>
            <a:fillRect/>
          </a:stretch>
        </p:blipFill>
        <p:spPr>
          <a:xfrm>
            <a:off x="2871711" y="4808725"/>
            <a:ext cx="969699" cy="969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idx="2" type="body"/>
          </p:nvPr>
        </p:nvSpPr>
        <p:spPr>
          <a:xfrm>
            <a:off x="4705350" y="1791150"/>
            <a:ext cx="4019400" cy="4711800"/>
          </a:xfrm>
          <a:prstGeom prst="rect">
            <a:avLst/>
          </a:prstGeom>
        </p:spPr>
        <p:txBody>
          <a:bodyPr anchorCtr="0" anchor="t" bIns="91425" lIns="91425" rIns="91425" tIns="91425">
            <a:noAutofit/>
          </a:bodyPr>
          <a:lstStyle/>
          <a:p>
            <a:pPr lvl="0">
              <a:spcBef>
                <a:spcPts val="0"/>
              </a:spcBef>
              <a:buNone/>
            </a:pPr>
            <a:r>
              <a:t/>
            </a:r>
            <a:endParaRPr/>
          </a:p>
        </p:txBody>
      </p:sp>
      <p:sp>
        <p:nvSpPr>
          <p:cNvPr id="279" name="Shape 279"/>
          <p:cNvSpPr txBox="1"/>
          <p:nvPr>
            <p:ph idx="1" type="body"/>
          </p:nvPr>
        </p:nvSpPr>
        <p:spPr>
          <a:xfrm>
            <a:off x="112975" y="1791150"/>
            <a:ext cx="3879900" cy="4711800"/>
          </a:xfrm>
          <a:prstGeom prst="rect">
            <a:avLst/>
          </a:prstGeom>
        </p:spPr>
        <p:txBody>
          <a:bodyPr anchorCtr="0" anchor="ctr" bIns="91425" lIns="91425" rIns="91425" tIns="91425">
            <a:noAutofit/>
          </a:bodyPr>
          <a:lstStyle/>
          <a:p>
            <a:pPr indent="-228600" lvl="0" marL="457200" rtl="0">
              <a:lnSpc>
                <a:spcPct val="100000"/>
              </a:lnSpc>
              <a:spcBef>
                <a:spcPts val="0"/>
              </a:spcBef>
              <a:spcAft>
                <a:spcPts val="1000"/>
              </a:spcAft>
            </a:pPr>
            <a:r>
              <a:rPr b="1" lang="zh-TW">
                <a:solidFill>
                  <a:schemeClr val="dk1"/>
                </a:solidFill>
              </a:rPr>
              <a:t>客戶</a:t>
            </a:r>
            <a:r>
              <a:rPr b="1" lang="zh-TW"/>
              <a:t>編號CustomerID</a:t>
            </a:r>
          </a:p>
          <a:p>
            <a:pPr indent="-228600" lvl="0" marL="457200" rtl="0">
              <a:lnSpc>
                <a:spcPct val="100000"/>
              </a:lnSpc>
              <a:spcBef>
                <a:spcPts val="0"/>
              </a:spcBef>
              <a:spcAft>
                <a:spcPts val="1000"/>
              </a:spcAft>
            </a:pPr>
            <a:r>
              <a:rPr b="1" lang="zh-TW">
                <a:solidFill>
                  <a:srgbClr val="FF0000"/>
                </a:solidFill>
              </a:rPr>
              <a:t>R</a:t>
            </a:r>
            <a:r>
              <a:rPr b="1" lang="zh-TW"/>
              <a:t>最近一次消費日期</a:t>
            </a:r>
            <a:br>
              <a:rPr b="1" lang="zh-TW"/>
            </a:br>
            <a:r>
              <a:rPr b="1" lang="zh-TW">
                <a:solidFill>
                  <a:srgbClr val="FF0000"/>
                </a:solidFill>
              </a:rPr>
              <a:t>R</a:t>
            </a:r>
            <a:r>
              <a:rPr b="1" lang="zh-TW"/>
              <a:t>ecency</a:t>
            </a:r>
            <a:r>
              <a:rPr lang="zh-TW"/>
              <a:t>：可聯繫客戶，</a:t>
            </a:r>
            <a:r>
              <a:rPr lang="zh-TW" u="sng"/>
              <a:t>越小(近)越好</a:t>
            </a:r>
          </a:p>
          <a:p>
            <a:pPr indent="-228600" lvl="0" marL="457200" rtl="0">
              <a:lnSpc>
                <a:spcPct val="100000"/>
              </a:lnSpc>
              <a:spcBef>
                <a:spcPts val="0"/>
              </a:spcBef>
              <a:spcAft>
                <a:spcPts val="1000"/>
              </a:spcAft>
            </a:pPr>
            <a:r>
              <a:rPr b="1" lang="zh-TW">
                <a:solidFill>
                  <a:srgbClr val="FF0000"/>
                </a:solidFill>
              </a:rPr>
              <a:t>F</a:t>
            </a:r>
            <a:r>
              <a:rPr b="1" lang="zh-TW"/>
              <a:t>消費頻率</a:t>
            </a:r>
            <a:r>
              <a:rPr b="1" lang="zh-TW">
                <a:solidFill>
                  <a:srgbClr val="FF0000"/>
                </a:solidFill>
              </a:rPr>
              <a:t>F</a:t>
            </a:r>
            <a:r>
              <a:rPr b="1" lang="zh-TW"/>
              <a:t>requency</a:t>
            </a:r>
            <a:r>
              <a:rPr lang="zh-TW"/>
              <a:t>：</a:t>
            </a:r>
            <a:r>
              <a:rPr lang="zh-TW">
                <a:solidFill>
                  <a:schemeClr val="dk1"/>
                </a:solidFill>
              </a:rPr>
              <a:t>客戶</a:t>
            </a:r>
            <a:r>
              <a:rPr lang="zh-TW"/>
              <a:t>忠誠度，</a:t>
            </a:r>
            <a:r>
              <a:rPr lang="zh-TW" u="sng"/>
              <a:t>越大越好</a:t>
            </a:r>
          </a:p>
          <a:p>
            <a:pPr indent="-228600" lvl="0" marL="457200">
              <a:lnSpc>
                <a:spcPct val="100000"/>
              </a:lnSpc>
              <a:spcBef>
                <a:spcPts val="0"/>
              </a:spcBef>
              <a:spcAft>
                <a:spcPts val="1000"/>
              </a:spcAft>
            </a:pPr>
            <a:r>
              <a:rPr b="1" lang="zh-TW">
                <a:solidFill>
                  <a:srgbClr val="FF0000"/>
                </a:solidFill>
              </a:rPr>
              <a:t>M</a:t>
            </a:r>
            <a:r>
              <a:rPr b="1" lang="zh-TW"/>
              <a:t>消費金額 </a:t>
            </a:r>
            <a:r>
              <a:rPr b="1" lang="zh-TW">
                <a:solidFill>
                  <a:srgbClr val="FF0000"/>
                </a:solidFill>
              </a:rPr>
              <a:t>M</a:t>
            </a:r>
            <a:r>
              <a:rPr b="1" lang="zh-TW"/>
              <a:t>onetary</a:t>
            </a:r>
            <a:r>
              <a:rPr lang="zh-TW"/>
              <a:t>：重要貢獻客戶，</a:t>
            </a:r>
            <a:r>
              <a:rPr lang="zh-TW" u="sng"/>
              <a:t>越大越好</a:t>
            </a:r>
          </a:p>
        </p:txBody>
      </p:sp>
      <p:sp>
        <p:nvSpPr>
          <p:cNvPr id="280" name="Shape 280"/>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81" name="Shape 281"/>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sz="3200"/>
              <a:t>客戶資料庫的分析指標</a:t>
            </a:r>
          </a:p>
          <a:p>
            <a:pPr lvl="0">
              <a:spcBef>
                <a:spcPts val="0"/>
              </a:spcBef>
              <a:buNone/>
            </a:pPr>
            <a:r>
              <a:rPr lang="zh-TW"/>
              <a:t>RFM模型</a:t>
            </a:r>
          </a:p>
        </p:txBody>
      </p:sp>
      <p:sp>
        <p:nvSpPr>
          <p:cNvPr id="282" name="Shape 282"/>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rPr lang="zh-TW"/>
              <a:t>http://wiki.mbalib.com/zh-tw/RFM%E6%A8%A1%E5%9E%8B</a:t>
            </a:r>
          </a:p>
        </p:txBody>
      </p:sp>
      <p:graphicFrame>
        <p:nvGraphicFramePr>
          <p:cNvPr id="283" name="Shape 283"/>
          <p:cNvGraphicFramePr/>
          <p:nvPr/>
        </p:nvGraphicFramePr>
        <p:xfrm>
          <a:off x="3993037" y="2229637"/>
          <a:ext cx="3000000" cy="3000000"/>
        </p:xfrm>
        <a:graphic>
          <a:graphicData uri="http://schemas.openxmlformats.org/drawingml/2006/table">
            <a:tbl>
              <a:tblPr>
                <a:noFill/>
                <a:tableStyleId>{67A26F6E-75EE-4531-BA3E-108E722BB44D}</a:tableStyleId>
              </a:tblPr>
              <a:tblGrid>
                <a:gridCol w="1160425"/>
                <a:gridCol w="1159975"/>
                <a:gridCol w="1304275"/>
                <a:gridCol w="1284175"/>
              </a:tblGrid>
              <a:tr h="152400">
                <a:tc>
                  <a:txBody>
                    <a:bodyPr>
                      <a:noAutofit/>
                    </a:bodyPr>
                    <a:lstStyle/>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Customer</a:t>
                      </a:r>
                      <a:br>
                        <a:rPr b="1" lang="zh-TW" sz="1800">
                          <a:solidFill>
                            <a:srgbClr val="FFFFFF"/>
                          </a:solidFill>
                          <a:latin typeface="Times New Roman"/>
                          <a:ea typeface="Times New Roman"/>
                          <a:cs typeface="Times New Roman"/>
                          <a:sym typeface="Times New Roman"/>
                        </a:rPr>
                      </a:br>
                      <a:r>
                        <a:rPr b="1" lang="zh-TW" sz="1800">
                          <a:solidFill>
                            <a:srgbClr val="FFFFFF"/>
                          </a:solidFill>
                          <a:latin typeface="Times New Roman"/>
                          <a:ea typeface="Times New Roman"/>
                          <a:cs typeface="Times New Roman"/>
                          <a:sym typeface="Times New Roman"/>
                        </a:rPr>
                        <a:t>ID</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Recency (Day)</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Frequency (Number)</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Monetary (TL)</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540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152400">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10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940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64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169</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bl>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sp>
        <p:nvSpPr>
          <p:cNvPr id="1697" name="Shape 1697"/>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1. </a:t>
            </a:r>
            <a:r>
              <a:rPr lang="zh-TW"/>
              <a:t>開啟Weka套件管理器</a:t>
            </a:r>
            <a:br>
              <a:rPr lang="zh-TW"/>
            </a:br>
            <a:r>
              <a:rPr b="0" lang="zh-TW" sz="3200"/>
              <a:t>Tool ⇨ Package manager</a:t>
            </a:r>
          </a:p>
        </p:txBody>
      </p:sp>
      <p:sp>
        <p:nvSpPr>
          <p:cNvPr id="1698" name="Shape 169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None/>
            </a:pPr>
            <a:fld id="{00000000-1234-1234-1234-123412341234}" type="slidenum">
              <a:rPr lang="zh-TW"/>
              <a:t>‹#›</a:t>
            </a:fld>
          </a:p>
        </p:txBody>
      </p:sp>
      <p:sp>
        <p:nvSpPr>
          <p:cNvPr id="1699" name="Shape 1699"/>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1700" name="Shape 1700"/>
          <p:cNvPicPr preferRelativeResize="0"/>
          <p:nvPr/>
        </p:nvPicPr>
        <p:blipFill>
          <a:blip r:embed="rId3">
            <a:alphaModFix/>
          </a:blip>
          <a:stretch>
            <a:fillRect/>
          </a:stretch>
        </p:blipFill>
        <p:spPr>
          <a:xfrm>
            <a:off x="2614600" y="3159787"/>
            <a:ext cx="3733800" cy="2428875"/>
          </a:xfrm>
          <a:prstGeom prst="rect">
            <a:avLst/>
          </a:prstGeom>
          <a:noFill/>
          <a:ln>
            <a:noFill/>
          </a:ln>
        </p:spPr>
      </p:pic>
      <p:sp>
        <p:nvSpPr>
          <p:cNvPr id="1701" name="Shape 1701"/>
          <p:cNvSpPr/>
          <p:nvPr/>
        </p:nvSpPr>
        <p:spPr>
          <a:xfrm>
            <a:off x="3869825" y="3392525"/>
            <a:ext cx="2031900" cy="5814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702" name="Shape 1702"/>
          <p:cNvSpPr/>
          <p:nvPr/>
        </p:nvSpPr>
        <p:spPr>
          <a:xfrm flipH="1" rot="2700000">
            <a:off x="2947300" y="2702327"/>
            <a:ext cx="1049205" cy="524814"/>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ka logo.png" id="1703" name="Shape 1703"/>
          <p:cNvPicPr preferRelativeResize="0"/>
          <p:nvPr/>
        </p:nvPicPr>
        <p:blipFill>
          <a:blip r:embed="rId4">
            <a:alphaModFix/>
          </a:blip>
          <a:stretch>
            <a:fillRect/>
          </a:stretch>
        </p:blipFill>
        <p:spPr>
          <a:xfrm>
            <a:off x="187849" y="169424"/>
            <a:ext cx="770024" cy="77002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8" name="Shape 1708"/>
        <p:cNvGrpSpPr/>
        <p:nvPr/>
      </p:nvGrpSpPr>
      <p:grpSpPr>
        <a:xfrm>
          <a:off x="0" y="0"/>
          <a:ext cx="0" cy="0"/>
          <a:chOff x="0" y="0"/>
          <a:chExt cx="0" cy="0"/>
        </a:xfrm>
      </p:grpSpPr>
      <p:sp>
        <p:nvSpPr>
          <p:cNvPr id="1709" name="Shape 1709"/>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2. </a:t>
            </a:r>
            <a:r>
              <a:rPr lang="zh-TW"/>
              <a:t>安裝層</a:t>
            </a:r>
            <a:r>
              <a:rPr lang="zh-TW">
                <a:solidFill>
                  <a:schemeClr val="dk1"/>
                </a:solidFill>
              </a:rPr>
              <a:t>疊</a:t>
            </a:r>
            <a:r>
              <a:rPr lang="zh-TW"/>
              <a:t>k平均法</a:t>
            </a:r>
          </a:p>
          <a:p>
            <a:pPr lvl="0">
              <a:spcBef>
                <a:spcPts val="0"/>
              </a:spcBef>
              <a:buNone/>
            </a:pPr>
            <a:r>
              <a:rPr b="0" lang="zh-TW" sz="3200"/>
              <a:t>cascadeKMeans</a:t>
            </a:r>
          </a:p>
        </p:txBody>
      </p:sp>
      <p:sp>
        <p:nvSpPr>
          <p:cNvPr id="1710" name="Shape 1710"/>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711" name="Shape 1711"/>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712" name="Shape 1712"/>
          <p:cNvPicPr preferRelativeResize="0"/>
          <p:nvPr/>
        </p:nvPicPr>
        <p:blipFill>
          <a:blip r:embed="rId3">
            <a:alphaModFix/>
          </a:blip>
          <a:stretch>
            <a:fillRect/>
          </a:stretch>
        </p:blipFill>
        <p:spPr>
          <a:xfrm>
            <a:off x="2895875" y="2068562"/>
            <a:ext cx="5067300" cy="4200525"/>
          </a:xfrm>
          <a:prstGeom prst="rect">
            <a:avLst/>
          </a:prstGeom>
          <a:noFill/>
          <a:ln cap="flat" cmpd="sng" w="38100">
            <a:solidFill>
              <a:schemeClr val="accent3"/>
            </a:solidFill>
            <a:prstDash val="solid"/>
            <a:round/>
            <a:headEnd len="med" w="med" type="none"/>
            <a:tailEnd len="med" w="med" type="none"/>
          </a:ln>
        </p:spPr>
      </p:pic>
      <p:sp>
        <p:nvSpPr>
          <p:cNvPr id="1713" name="Shape 1713"/>
          <p:cNvSpPr/>
          <p:nvPr/>
        </p:nvSpPr>
        <p:spPr>
          <a:xfrm>
            <a:off x="4368475" y="4198294"/>
            <a:ext cx="919800" cy="456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714" name="Shape 1714"/>
          <p:cNvSpPr/>
          <p:nvPr/>
        </p:nvSpPr>
        <p:spPr>
          <a:xfrm>
            <a:off x="2801550" y="3399775"/>
            <a:ext cx="1977900" cy="456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715" name="Shape 1715"/>
          <p:cNvSpPr/>
          <p:nvPr/>
        </p:nvSpPr>
        <p:spPr>
          <a:xfrm>
            <a:off x="4887750" y="2542525"/>
            <a:ext cx="1113000" cy="456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716" name="Shape 1716"/>
          <p:cNvSpPr/>
          <p:nvPr/>
        </p:nvSpPr>
        <p:spPr>
          <a:xfrm>
            <a:off x="5391525" y="3296300"/>
            <a:ext cx="773400" cy="763500"/>
          </a:xfrm>
          <a:prstGeom prst="wedgeEllipseCallout">
            <a:avLst>
              <a:gd fmla="val -113955" name="adj1"/>
              <a:gd fmla="val 8157"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2</a:t>
            </a:r>
          </a:p>
        </p:txBody>
      </p:sp>
      <p:sp>
        <p:nvSpPr>
          <p:cNvPr id="1717" name="Shape 1717"/>
          <p:cNvSpPr/>
          <p:nvPr/>
        </p:nvSpPr>
        <p:spPr>
          <a:xfrm>
            <a:off x="5591150" y="1469950"/>
            <a:ext cx="773400" cy="763500"/>
          </a:xfrm>
          <a:prstGeom prst="wedgeEllipseCallout">
            <a:avLst>
              <a:gd fmla="val -39553" name="adj1"/>
              <a:gd fmla="val 76637"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3</a:t>
            </a:r>
          </a:p>
        </p:txBody>
      </p:sp>
      <p:sp>
        <p:nvSpPr>
          <p:cNvPr id="1718" name="Shape 1718"/>
          <p:cNvSpPr/>
          <p:nvPr/>
        </p:nvSpPr>
        <p:spPr>
          <a:xfrm>
            <a:off x="563675" y="5105700"/>
            <a:ext cx="3476100" cy="763500"/>
          </a:xfrm>
          <a:prstGeom prst="wedgeRoundRectCallout">
            <a:avLst>
              <a:gd fmla="val 60131" name="adj1"/>
              <a:gd fmla="val -105033"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cascadeKMeans</a:t>
            </a:r>
          </a:p>
        </p:txBody>
      </p:sp>
      <p:pic>
        <p:nvPicPr>
          <p:cNvPr descr="weka logo.png" id="1719" name="Shape 1719"/>
          <p:cNvPicPr preferRelativeResize="0"/>
          <p:nvPr/>
        </p:nvPicPr>
        <p:blipFill>
          <a:blip r:embed="rId4">
            <a:alphaModFix/>
          </a:blip>
          <a:stretch>
            <a:fillRect/>
          </a:stretch>
        </p:blipFill>
        <p:spPr>
          <a:xfrm>
            <a:off x="187849" y="169424"/>
            <a:ext cx="770024" cy="77002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Shape 1725"/>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solidFill>
                  <a:schemeClr val="dk1"/>
                </a:solidFill>
              </a:rPr>
              <a:t>步驟</a:t>
            </a:r>
            <a:r>
              <a:rPr lang="zh-TW"/>
              <a:t>3~7</a:t>
            </a:r>
          </a:p>
        </p:txBody>
      </p:sp>
      <p:sp>
        <p:nvSpPr>
          <p:cNvPr id="1726" name="Shape 1726"/>
          <p:cNvSpPr txBox="1"/>
          <p:nvPr>
            <p:ph idx="1" type="body"/>
          </p:nvPr>
        </p:nvSpPr>
        <p:spPr>
          <a:xfrm>
            <a:off x="271750" y="1791150"/>
            <a:ext cx="4019400" cy="4711800"/>
          </a:xfrm>
          <a:prstGeom prst="rect">
            <a:avLst/>
          </a:prstGeom>
        </p:spPr>
        <p:txBody>
          <a:bodyPr anchorCtr="0" anchor="ctr" bIns="91425" lIns="91425" rIns="91425" tIns="91425">
            <a:noAutofit/>
          </a:bodyPr>
          <a:lstStyle/>
          <a:p>
            <a:pPr indent="-228600" lvl="0" marL="457200" rtl="0">
              <a:lnSpc>
                <a:spcPct val="115000"/>
              </a:lnSpc>
              <a:spcBef>
                <a:spcPts val="0"/>
              </a:spcBef>
              <a:spcAft>
                <a:spcPts val="1000"/>
              </a:spcAft>
              <a:buAutoNum type="arabicPeriod" startAt="3"/>
            </a:pPr>
            <a:r>
              <a:rPr lang="zh-TW"/>
              <a:t>開啟Explorer</a:t>
            </a:r>
          </a:p>
          <a:p>
            <a:pPr indent="-228600" lvl="0" marL="457200" rtl="0">
              <a:lnSpc>
                <a:spcPct val="115000"/>
              </a:lnSpc>
              <a:spcBef>
                <a:spcPts val="0"/>
              </a:spcBef>
              <a:spcAft>
                <a:spcPts val="1000"/>
              </a:spcAft>
              <a:buAutoNum type="arabicPeriod" startAt="3"/>
            </a:pPr>
            <a:r>
              <a:rPr lang="zh-TW"/>
              <a:t>開啟CSV檔案</a:t>
            </a:r>
          </a:p>
          <a:p>
            <a:pPr indent="-228600" lvl="0" marL="457200" rtl="0">
              <a:lnSpc>
                <a:spcPct val="115000"/>
              </a:lnSpc>
              <a:spcBef>
                <a:spcPts val="0"/>
              </a:spcBef>
              <a:spcAft>
                <a:spcPts val="1000"/>
              </a:spcAft>
              <a:buAutoNum type="arabicPeriod" startAt="3"/>
            </a:pPr>
            <a:r>
              <a:rPr lang="zh-TW"/>
              <a:t>Filter ⇨ AddCluster</a:t>
            </a:r>
          </a:p>
          <a:p>
            <a:pPr indent="-228600" lvl="0" marL="457200" rtl="0">
              <a:lnSpc>
                <a:spcPct val="115000"/>
              </a:lnSpc>
              <a:spcBef>
                <a:spcPts val="0"/>
              </a:spcBef>
              <a:spcAft>
                <a:spcPts val="1000"/>
              </a:spcAft>
              <a:buAutoNum type="arabicPeriod" startAt="3"/>
            </a:pPr>
            <a:r>
              <a:rPr lang="zh-TW"/>
              <a:t>設定忽略變項</a:t>
            </a:r>
          </a:p>
          <a:p>
            <a:pPr indent="-228600" lvl="0" marL="457200" rtl="0">
              <a:lnSpc>
                <a:spcPct val="115000"/>
              </a:lnSpc>
              <a:spcBef>
                <a:spcPts val="0"/>
              </a:spcBef>
              <a:spcAft>
                <a:spcPts val="1000"/>
              </a:spcAft>
              <a:buClr>
                <a:srgbClr val="FF0000"/>
              </a:buClr>
              <a:buAutoNum type="arabicPeriod" startAt="3"/>
            </a:pPr>
            <a:r>
              <a:rPr lang="zh-TW">
                <a:solidFill>
                  <a:srgbClr val="FF0000"/>
                </a:solidFill>
              </a:rPr>
              <a:t>選擇分群演算法CascadeSimpleKMeans</a:t>
            </a:r>
          </a:p>
        </p:txBody>
      </p:sp>
      <p:sp>
        <p:nvSpPr>
          <p:cNvPr id="1727" name="Shape 1727"/>
          <p:cNvSpPr txBox="1"/>
          <p:nvPr>
            <p:ph idx="2" type="body"/>
          </p:nvPr>
        </p:nvSpPr>
        <p:spPr>
          <a:xfrm>
            <a:off x="4705350" y="1791150"/>
            <a:ext cx="4019400" cy="4711800"/>
          </a:xfrm>
          <a:prstGeom prst="rect">
            <a:avLst/>
          </a:prstGeom>
        </p:spPr>
        <p:txBody>
          <a:bodyPr anchorCtr="0" anchor="t" bIns="91425" lIns="91425" rIns="91425" tIns="91425">
            <a:noAutofit/>
          </a:bodyPr>
          <a:lstStyle/>
          <a:p>
            <a:pPr lvl="0">
              <a:spcBef>
                <a:spcPts val="0"/>
              </a:spcBef>
              <a:buNone/>
            </a:pPr>
            <a:r>
              <a:t/>
            </a:r>
            <a:endParaRPr/>
          </a:p>
        </p:txBody>
      </p:sp>
      <p:sp>
        <p:nvSpPr>
          <p:cNvPr id="1728" name="Shape 172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729" name="Shape 1729"/>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730" name="Shape 1730"/>
          <p:cNvPicPr preferRelativeResize="0"/>
          <p:nvPr/>
        </p:nvPicPr>
        <p:blipFill rotWithShape="1">
          <a:blip r:embed="rId3">
            <a:alphaModFix/>
          </a:blip>
          <a:srcRect b="0" l="0" r="28166" t="0"/>
          <a:stretch/>
        </p:blipFill>
        <p:spPr>
          <a:xfrm>
            <a:off x="4291150" y="1791150"/>
            <a:ext cx="4852850" cy="5066850"/>
          </a:xfrm>
          <a:prstGeom prst="rect">
            <a:avLst/>
          </a:prstGeom>
          <a:noFill/>
          <a:ln>
            <a:noFill/>
          </a:ln>
        </p:spPr>
      </p:pic>
      <p:sp>
        <p:nvSpPr>
          <p:cNvPr id="1731" name="Shape 1731"/>
          <p:cNvSpPr/>
          <p:nvPr/>
        </p:nvSpPr>
        <p:spPr>
          <a:xfrm>
            <a:off x="6674900" y="5031125"/>
            <a:ext cx="18036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732" name="Shape 1732"/>
          <p:cNvSpPr/>
          <p:nvPr/>
        </p:nvSpPr>
        <p:spPr>
          <a:xfrm flipH="1" rot="5400000">
            <a:off x="7521075" y="4062225"/>
            <a:ext cx="10494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ka logo.png" id="1733" name="Shape 1733"/>
          <p:cNvPicPr preferRelativeResize="0"/>
          <p:nvPr/>
        </p:nvPicPr>
        <p:blipFill>
          <a:blip r:embed="rId4">
            <a:alphaModFix/>
          </a:blip>
          <a:stretch>
            <a:fillRect/>
          </a:stretch>
        </p:blipFill>
        <p:spPr>
          <a:xfrm>
            <a:off x="187849" y="169424"/>
            <a:ext cx="770024" cy="770024"/>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pic>
        <p:nvPicPr>
          <p:cNvPr id="1739" name="Shape 1739"/>
          <p:cNvPicPr preferRelativeResize="0"/>
          <p:nvPr/>
        </p:nvPicPr>
        <p:blipFill>
          <a:blip r:embed="rId3">
            <a:alphaModFix/>
          </a:blip>
          <a:stretch>
            <a:fillRect/>
          </a:stretch>
        </p:blipFill>
        <p:spPr>
          <a:xfrm>
            <a:off x="4405075" y="1475025"/>
            <a:ext cx="4319675" cy="5382974"/>
          </a:xfrm>
          <a:prstGeom prst="rect">
            <a:avLst/>
          </a:prstGeom>
          <a:noFill/>
          <a:ln>
            <a:noFill/>
          </a:ln>
        </p:spPr>
      </p:pic>
      <p:sp>
        <p:nvSpPr>
          <p:cNvPr id="1740" name="Shape 1740"/>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8. </a:t>
            </a:r>
            <a:r>
              <a:rPr lang="zh-TW"/>
              <a:t>設定分群演算法</a:t>
            </a:r>
            <a:br>
              <a:rPr lang="zh-TW"/>
            </a:br>
            <a:r>
              <a:rPr b="0" lang="zh-TW" sz="3200">
                <a:solidFill>
                  <a:schemeClr val="dk1"/>
                </a:solidFill>
              </a:rPr>
              <a:t>CascadeSimpleKMeans</a:t>
            </a:r>
          </a:p>
        </p:txBody>
      </p:sp>
      <p:sp>
        <p:nvSpPr>
          <p:cNvPr id="1741" name="Shape 1741"/>
          <p:cNvSpPr txBox="1"/>
          <p:nvPr>
            <p:ph idx="1" type="body"/>
          </p:nvPr>
        </p:nvSpPr>
        <p:spPr>
          <a:xfrm>
            <a:off x="533400" y="1791150"/>
            <a:ext cx="4019400" cy="4711800"/>
          </a:xfrm>
          <a:prstGeom prst="rect">
            <a:avLst/>
          </a:prstGeom>
        </p:spPr>
        <p:txBody>
          <a:bodyPr anchorCtr="0" anchor="ctr" bIns="91425" lIns="91425" rIns="91425" tIns="91425">
            <a:noAutofit/>
          </a:bodyPr>
          <a:lstStyle/>
          <a:p>
            <a:pPr indent="-228600" lvl="0" marL="457200" rtl="0">
              <a:lnSpc>
                <a:spcPct val="150000"/>
              </a:lnSpc>
              <a:spcBef>
                <a:spcPts val="0"/>
              </a:spcBef>
              <a:spcAft>
                <a:spcPts val="1000"/>
              </a:spcAft>
            </a:pPr>
            <a:r>
              <a:rPr lang="zh-TW"/>
              <a:t>最大的分群數量</a:t>
            </a:r>
            <a:br>
              <a:rPr lang="zh-TW"/>
            </a:br>
            <a:r>
              <a:rPr lang="zh-TW"/>
              <a:t>maxNumClusters: </a:t>
            </a:r>
            <a:r>
              <a:rPr b="1" lang="zh-TW">
                <a:solidFill>
                  <a:srgbClr val="FF0000"/>
                </a:solidFill>
              </a:rPr>
              <a:t>15</a:t>
            </a:r>
          </a:p>
          <a:p>
            <a:pPr indent="-228600" lvl="0" marL="457200">
              <a:lnSpc>
                <a:spcPct val="150000"/>
              </a:lnSpc>
              <a:spcBef>
                <a:spcPts val="0"/>
              </a:spcBef>
              <a:spcAft>
                <a:spcPts val="1000"/>
              </a:spcAft>
            </a:pPr>
            <a:r>
              <a:rPr lang="zh-TW"/>
              <a:t>最小的分群數量</a:t>
            </a:r>
            <a:br>
              <a:rPr lang="zh-TW"/>
            </a:br>
            <a:r>
              <a:rPr lang="zh-TW">
                <a:solidFill>
                  <a:schemeClr val="dk1"/>
                </a:solidFill>
              </a:rPr>
              <a:t>minNumClusters: 2</a:t>
            </a:r>
          </a:p>
        </p:txBody>
      </p:sp>
      <p:sp>
        <p:nvSpPr>
          <p:cNvPr id="1742" name="Shape 1742"/>
          <p:cNvSpPr txBox="1"/>
          <p:nvPr>
            <p:ph idx="12" type="sldNum"/>
          </p:nvPr>
        </p:nvSpPr>
        <p:spPr>
          <a:xfrm>
            <a:off x="8484950" y="6553200"/>
            <a:ext cx="5853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743" name="Shape 1743"/>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sp>
        <p:nvSpPr>
          <p:cNvPr id="1744" name="Shape 1744"/>
          <p:cNvSpPr/>
          <p:nvPr/>
        </p:nvSpPr>
        <p:spPr>
          <a:xfrm>
            <a:off x="5214000" y="4762237"/>
            <a:ext cx="1542300" cy="763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745" name="Shape 1745"/>
          <p:cNvSpPr/>
          <p:nvPr/>
        </p:nvSpPr>
        <p:spPr>
          <a:xfrm flipH="1" rot="-1800175">
            <a:off x="4103899" y="5583093"/>
            <a:ext cx="1049307" cy="524708"/>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ka logo.png" id="1746" name="Shape 1746"/>
          <p:cNvPicPr preferRelativeResize="0"/>
          <p:nvPr/>
        </p:nvPicPr>
        <p:blipFill>
          <a:blip r:embed="rId4">
            <a:alphaModFix/>
          </a:blip>
          <a:stretch>
            <a:fillRect/>
          </a:stretch>
        </p:blipFill>
        <p:spPr>
          <a:xfrm>
            <a:off x="187849" y="169424"/>
            <a:ext cx="770024" cy="77002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1" name="Shape 1751"/>
        <p:cNvGrpSpPr/>
        <p:nvPr/>
      </p:nvGrpSpPr>
      <p:grpSpPr>
        <a:xfrm>
          <a:off x="0" y="0"/>
          <a:ext cx="0" cy="0"/>
          <a:chOff x="0" y="0"/>
          <a:chExt cx="0" cy="0"/>
        </a:xfrm>
      </p:grpSpPr>
      <p:sp>
        <p:nvSpPr>
          <p:cNvPr id="1752" name="Shape 1752"/>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9~14</a:t>
            </a:r>
            <a:r>
              <a:rPr lang="zh-TW">
                <a:solidFill>
                  <a:schemeClr val="dk1"/>
                </a:solidFill>
              </a:rPr>
              <a:t>步驟</a:t>
            </a:r>
          </a:p>
        </p:txBody>
      </p:sp>
      <p:sp>
        <p:nvSpPr>
          <p:cNvPr id="1753" name="Shape 1753"/>
          <p:cNvSpPr txBox="1"/>
          <p:nvPr>
            <p:ph idx="1" type="body"/>
          </p:nvPr>
        </p:nvSpPr>
        <p:spPr>
          <a:xfrm>
            <a:off x="533400" y="1791150"/>
            <a:ext cx="4019400" cy="4711800"/>
          </a:xfrm>
          <a:prstGeom prst="rect">
            <a:avLst/>
          </a:prstGeom>
        </p:spPr>
        <p:txBody>
          <a:bodyPr anchorCtr="0" anchor="ctr" bIns="91425" lIns="91425" rIns="91425" tIns="91425">
            <a:noAutofit/>
          </a:bodyPr>
          <a:lstStyle/>
          <a:p>
            <a:pPr indent="-228600" lvl="0" marL="457200" rtl="0">
              <a:lnSpc>
                <a:spcPct val="115000"/>
              </a:lnSpc>
              <a:spcBef>
                <a:spcPts val="0"/>
              </a:spcBef>
              <a:spcAft>
                <a:spcPts val="1000"/>
              </a:spcAft>
              <a:buAutoNum type="arabicPeriod" startAt="9"/>
            </a:pPr>
            <a:r>
              <a:rPr lang="zh-TW"/>
              <a:t>套用篩選器 Apply</a:t>
            </a:r>
          </a:p>
          <a:p>
            <a:pPr indent="-228600" lvl="0" marL="457200" rtl="0">
              <a:lnSpc>
                <a:spcPct val="115000"/>
              </a:lnSpc>
              <a:spcBef>
                <a:spcPts val="0"/>
              </a:spcBef>
              <a:spcAft>
                <a:spcPts val="1000"/>
              </a:spcAft>
              <a:buAutoNum type="arabicPeriod" startAt="9"/>
            </a:pPr>
            <a:r>
              <a:rPr lang="zh-TW"/>
              <a:t>儲存資料為CSV：Save</a:t>
            </a:r>
          </a:p>
          <a:p>
            <a:pPr indent="-228600" lvl="0" marL="457200" rtl="0">
              <a:lnSpc>
                <a:spcPct val="115000"/>
              </a:lnSpc>
              <a:spcBef>
                <a:spcPts val="0"/>
              </a:spcBef>
              <a:spcAft>
                <a:spcPts val="1000"/>
              </a:spcAft>
              <a:buAutoNum type="arabicPeriod" startAt="9"/>
            </a:pPr>
            <a:r>
              <a:rPr lang="zh-TW"/>
              <a:t>開啟K平均法分群結果分析器</a:t>
            </a:r>
          </a:p>
          <a:p>
            <a:pPr indent="-228600" lvl="0" marL="457200" rtl="0">
              <a:lnSpc>
                <a:spcPct val="115000"/>
              </a:lnSpc>
              <a:spcBef>
                <a:spcPts val="0"/>
              </a:spcBef>
              <a:spcAft>
                <a:spcPts val="1000"/>
              </a:spcAft>
              <a:buAutoNum type="arabicPeriod" startAt="9"/>
            </a:pPr>
            <a:r>
              <a:rPr lang="zh-TW"/>
              <a:t>開啟分群結果檔案</a:t>
            </a:r>
          </a:p>
          <a:p>
            <a:pPr indent="-228600" lvl="0" marL="457200" rtl="0">
              <a:lnSpc>
                <a:spcPct val="115000"/>
              </a:lnSpc>
              <a:spcBef>
                <a:spcPts val="0"/>
              </a:spcBef>
              <a:spcAft>
                <a:spcPts val="1000"/>
              </a:spcAft>
              <a:buAutoNum type="arabicPeriod" startAt="9"/>
            </a:pPr>
            <a:r>
              <a:rPr lang="zh-TW"/>
              <a:t>觀察分析結果</a:t>
            </a:r>
          </a:p>
          <a:p>
            <a:pPr indent="-228600" lvl="0" marL="457200" rtl="0">
              <a:spcBef>
                <a:spcPts val="0"/>
              </a:spcBef>
              <a:spcAft>
                <a:spcPts val="1000"/>
              </a:spcAft>
              <a:buAutoNum type="arabicPeriod" startAt="9"/>
            </a:pPr>
            <a:r>
              <a:rPr lang="zh-TW">
                <a:solidFill>
                  <a:schemeClr val="dk1"/>
                </a:solidFill>
              </a:rPr>
              <a:t>上傳分群結果到Google雲端硬碟(共享連結)</a:t>
            </a:r>
          </a:p>
        </p:txBody>
      </p:sp>
      <p:sp>
        <p:nvSpPr>
          <p:cNvPr id="1754" name="Shape 1754"/>
          <p:cNvSpPr txBox="1"/>
          <p:nvPr>
            <p:ph idx="2" type="body"/>
          </p:nvPr>
        </p:nvSpPr>
        <p:spPr>
          <a:xfrm>
            <a:off x="4705350" y="1791150"/>
            <a:ext cx="4019400" cy="4711800"/>
          </a:xfrm>
          <a:prstGeom prst="rect">
            <a:avLst/>
          </a:prstGeom>
        </p:spPr>
        <p:txBody>
          <a:bodyPr anchorCtr="0" anchor="t" bIns="91425" lIns="91425" rIns="91425" tIns="91425">
            <a:noAutofit/>
          </a:bodyPr>
          <a:lstStyle/>
          <a:p>
            <a:pPr lvl="0">
              <a:spcBef>
                <a:spcPts val="0"/>
              </a:spcBef>
              <a:buNone/>
            </a:pPr>
            <a:r>
              <a:t/>
            </a:r>
            <a:endParaRPr/>
          </a:p>
        </p:txBody>
      </p:sp>
      <p:sp>
        <p:nvSpPr>
          <p:cNvPr id="1755" name="Shape 175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756" name="Shape 1756"/>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757" name="Shape 1757"/>
          <p:cNvPicPr preferRelativeResize="0"/>
          <p:nvPr/>
        </p:nvPicPr>
        <p:blipFill>
          <a:blip r:embed="rId3">
            <a:alphaModFix/>
          </a:blip>
          <a:stretch>
            <a:fillRect/>
          </a:stretch>
        </p:blipFill>
        <p:spPr>
          <a:xfrm>
            <a:off x="4656484" y="1791150"/>
            <a:ext cx="4328341" cy="4711800"/>
          </a:xfrm>
          <a:prstGeom prst="rect">
            <a:avLst/>
          </a:prstGeom>
          <a:noFill/>
          <a:ln cap="flat" cmpd="sng" w="38100">
            <a:solidFill>
              <a:schemeClr val="accent3"/>
            </a:solidFill>
            <a:prstDash val="solid"/>
            <a:round/>
            <a:headEnd len="med" w="med" type="none"/>
            <a:tailEnd len="med" w="med" type="none"/>
          </a:ln>
        </p:spPr>
      </p:pic>
      <p:pic>
        <p:nvPicPr>
          <p:cNvPr descr="weka logo.png" id="1758" name="Shape 1758"/>
          <p:cNvPicPr preferRelativeResize="0"/>
          <p:nvPr/>
        </p:nvPicPr>
        <p:blipFill>
          <a:blip r:embed="rId4">
            <a:alphaModFix/>
          </a:blip>
          <a:stretch>
            <a:fillRect/>
          </a:stretch>
        </p:blipFill>
        <p:spPr>
          <a:xfrm>
            <a:off x="187849" y="169424"/>
            <a:ext cx="770024" cy="77002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3" name="Shape 1763"/>
        <p:cNvGrpSpPr/>
        <p:nvPr/>
      </p:nvGrpSpPr>
      <p:grpSpPr>
        <a:xfrm>
          <a:off x="0" y="0"/>
          <a:ext cx="0" cy="0"/>
          <a:chOff x="0" y="0"/>
          <a:chExt cx="0" cy="0"/>
        </a:xfrm>
      </p:grpSpPr>
      <p:sp>
        <p:nvSpPr>
          <p:cNvPr id="1764" name="Shape 1764"/>
          <p:cNvSpPr txBox="1"/>
          <p:nvPr>
            <p:ph type="title"/>
          </p:nvPr>
        </p:nvSpPr>
        <p:spPr>
          <a:xfrm>
            <a:off x="3039225" y="169425"/>
            <a:ext cx="5847600" cy="1243800"/>
          </a:xfrm>
          <a:prstGeom prst="rect">
            <a:avLst/>
          </a:prstGeom>
        </p:spPr>
        <p:txBody>
          <a:bodyPr anchorCtr="0" anchor="b" bIns="91425" lIns="91425" rIns="91425" tIns="91425">
            <a:noAutofit/>
          </a:bodyPr>
          <a:lstStyle/>
          <a:p>
            <a:pPr lvl="0">
              <a:spcBef>
                <a:spcPts val="0"/>
              </a:spcBef>
              <a:buClr>
                <a:schemeClr val="dk1"/>
              </a:buClr>
              <a:buSzPct val="27500"/>
              <a:buFont typeface="Arial"/>
              <a:buNone/>
            </a:pPr>
            <a:r>
              <a:rPr lang="zh-TW">
                <a:solidFill>
                  <a:schemeClr val="dk1"/>
                </a:solidFill>
              </a:rPr>
              <a:t>W06-c.</a:t>
            </a:r>
          </a:p>
          <a:p>
            <a:pPr lvl="0" rtl="0">
              <a:spcBef>
                <a:spcPts val="0"/>
              </a:spcBef>
              <a:buNone/>
            </a:pPr>
            <a:r>
              <a:rPr lang="zh-TW">
                <a:solidFill>
                  <a:schemeClr val="dk1"/>
                </a:solidFill>
              </a:rPr>
              <a:t>層疊k平均法之群集分析</a:t>
            </a:r>
          </a:p>
        </p:txBody>
      </p:sp>
      <p:sp>
        <p:nvSpPr>
          <p:cNvPr id="1765" name="Shape 1765"/>
          <p:cNvSpPr txBox="1"/>
          <p:nvPr>
            <p:ph idx="1" type="body"/>
          </p:nvPr>
        </p:nvSpPr>
        <p:spPr>
          <a:xfrm>
            <a:off x="3258200" y="1783075"/>
            <a:ext cx="5409600" cy="4711800"/>
          </a:xfrm>
          <a:prstGeom prst="rect">
            <a:avLst/>
          </a:prstGeom>
        </p:spPr>
        <p:txBody>
          <a:bodyPr anchorCtr="0" anchor="t" bIns="91425" lIns="91425" rIns="91425" tIns="91425">
            <a:noAutofit/>
          </a:bodyPr>
          <a:lstStyle/>
          <a:p>
            <a:pPr lvl="0">
              <a:spcBef>
                <a:spcPts val="0"/>
              </a:spcBef>
              <a:buNone/>
            </a:pPr>
            <a:r>
              <a:t/>
            </a:r>
            <a:endParaRPr/>
          </a:p>
        </p:txBody>
      </p:sp>
      <p:sp>
        <p:nvSpPr>
          <p:cNvPr id="1766" name="Shape 176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767" name="Shape 1767"/>
          <p:cNvSpPr txBox="1"/>
          <p:nvPr>
            <p:ph idx="2" type="title"/>
          </p:nvPr>
        </p:nvSpPr>
        <p:spPr>
          <a:xfrm>
            <a:off x="595650" y="2210400"/>
            <a:ext cx="1716600" cy="657000"/>
          </a:xfrm>
          <a:prstGeom prst="rect">
            <a:avLst/>
          </a:prstGeom>
        </p:spPr>
        <p:txBody>
          <a:bodyPr anchorCtr="0" anchor="ctr" bIns="91425" lIns="91425" rIns="91425" tIns="91425">
            <a:noAutofit/>
          </a:bodyPr>
          <a:lstStyle/>
          <a:p>
            <a:pPr lvl="0">
              <a:spcBef>
                <a:spcPts val="0"/>
              </a:spcBef>
              <a:buNone/>
            </a:pPr>
            <a:r>
              <a:rPr lang="zh-TW"/>
              <a:t>上機實作</a:t>
            </a:r>
          </a:p>
        </p:txBody>
      </p:sp>
      <p:pic>
        <p:nvPicPr>
          <p:cNvPr id="1768" name="Shape 1768"/>
          <p:cNvPicPr preferRelativeResize="0"/>
          <p:nvPr/>
        </p:nvPicPr>
        <p:blipFill>
          <a:blip r:embed="rId3">
            <a:alphaModFix/>
          </a:blip>
          <a:stretch>
            <a:fillRect/>
          </a:stretch>
        </p:blipFill>
        <p:spPr>
          <a:xfrm>
            <a:off x="2839100" y="2620325"/>
            <a:ext cx="6047725" cy="3037299"/>
          </a:xfrm>
          <a:prstGeom prst="rect">
            <a:avLst/>
          </a:prstGeom>
          <a:noFill/>
          <a:ln>
            <a:noFill/>
          </a:ln>
        </p:spPr>
      </p:pic>
      <p:pic>
        <p:nvPicPr>
          <p:cNvPr id="1769" name="Shape 1769"/>
          <p:cNvPicPr preferRelativeResize="0"/>
          <p:nvPr/>
        </p:nvPicPr>
        <p:blipFill>
          <a:blip r:embed="rId4">
            <a:alphaModFix/>
          </a:blip>
          <a:stretch>
            <a:fillRect/>
          </a:stretch>
        </p:blipFill>
        <p:spPr>
          <a:xfrm>
            <a:off x="2246175" y="1624600"/>
            <a:ext cx="1422675" cy="1422675"/>
          </a:xfrm>
          <a:prstGeom prst="rect">
            <a:avLst/>
          </a:prstGeom>
          <a:noFill/>
          <a:ln>
            <a:noFill/>
          </a:ln>
        </p:spPr>
      </p:pic>
      <p:sp>
        <p:nvSpPr>
          <p:cNvPr id="1770" name="Shape 1770"/>
          <p:cNvSpPr/>
          <p:nvPr/>
        </p:nvSpPr>
        <p:spPr>
          <a:xfrm>
            <a:off x="2900550" y="3358525"/>
            <a:ext cx="5847600" cy="2184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771" name="Shape 1771"/>
          <p:cNvSpPr/>
          <p:nvPr/>
        </p:nvSpPr>
        <p:spPr>
          <a:xfrm>
            <a:off x="6541700" y="2398300"/>
            <a:ext cx="1997700" cy="763500"/>
          </a:xfrm>
          <a:prstGeom prst="wedgeRoundRectCallout">
            <a:avLst>
              <a:gd fmla="val -18434" name="adj1"/>
              <a:gd fmla="val 7884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分群比較</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Shape 1777"/>
          <p:cNvSpPr txBox="1"/>
          <p:nvPr>
            <p:ph type="title"/>
          </p:nvPr>
        </p:nvSpPr>
        <p:spPr>
          <a:xfrm>
            <a:off x="476250" y="5057425"/>
            <a:ext cx="8191500" cy="583500"/>
          </a:xfrm>
          <a:prstGeom prst="rect">
            <a:avLst/>
          </a:prstGeom>
        </p:spPr>
        <p:txBody>
          <a:bodyPr anchorCtr="0" anchor="t" bIns="91425" lIns="91425" rIns="91425" tIns="91425">
            <a:noAutofit/>
          </a:bodyPr>
          <a:lstStyle/>
          <a:p>
            <a:pPr lvl="0">
              <a:spcBef>
                <a:spcPts val="0"/>
              </a:spcBef>
              <a:buNone/>
            </a:pPr>
            <a:r>
              <a:rPr lang="zh-TW"/>
              <a:t>課堂練習：誰是足球強國跟弱國？</a:t>
            </a:r>
          </a:p>
        </p:txBody>
      </p:sp>
      <p:sp>
        <p:nvSpPr>
          <p:cNvPr id="1778" name="Shape 1778"/>
          <p:cNvSpPr txBox="1"/>
          <p:nvPr>
            <p:ph idx="1" type="subTitle"/>
          </p:nvPr>
        </p:nvSpPr>
        <p:spPr>
          <a:xfrm>
            <a:off x="476250" y="4074450"/>
            <a:ext cx="5050800" cy="879600"/>
          </a:xfrm>
          <a:prstGeom prst="rect">
            <a:avLst/>
          </a:prstGeom>
        </p:spPr>
        <p:txBody>
          <a:bodyPr anchorCtr="0" anchor="b" bIns="91425" lIns="91425" rIns="91425" tIns="91425">
            <a:noAutofit/>
          </a:bodyPr>
          <a:lstStyle/>
          <a:p>
            <a:pPr indent="0" lvl="0" marL="0">
              <a:spcBef>
                <a:spcPts val="0"/>
              </a:spcBef>
              <a:buNone/>
            </a:pPr>
            <a:r>
              <a:rPr lang="zh-TW"/>
              <a:t>Part 8.</a:t>
            </a:r>
          </a:p>
        </p:txBody>
      </p:sp>
      <p:sp>
        <p:nvSpPr>
          <p:cNvPr id="1779" name="Shape 177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4" name="Shape 1784"/>
        <p:cNvGrpSpPr/>
        <p:nvPr/>
      </p:nvGrpSpPr>
      <p:grpSpPr>
        <a:xfrm>
          <a:off x="0" y="0"/>
          <a:ext cx="0" cy="0"/>
          <a:chOff x="0" y="0"/>
          <a:chExt cx="0" cy="0"/>
        </a:xfrm>
      </p:grpSpPr>
      <p:sp>
        <p:nvSpPr>
          <p:cNvPr id="1785" name="Shape 178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786" name="Shape 1786"/>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rtl="0">
              <a:spcBef>
                <a:spcPts val="0"/>
              </a:spcBef>
              <a:buNone/>
            </a:pPr>
            <a:r>
              <a:rPr lang="zh-TW"/>
              <a:t>http://www.cnblogs.com/leoo2sk/archive/2010/09/20/k-means.html</a:t>
            </a:r>
          </a:p>
        </p:txBody>
      </p:sp>
      <p:sp>
        <p:nvSpPr>
          <p:cNvPr id="1787" name="Shape 1787"/>
          <p:cNvSpPr txBox="1"/>
          <p:nvPr/>
        </p:nvSpPr>
        <p:spPr>
          <a:xfrm>
            <a:off x="7107100" y="3172325"/>
            <a:ext cx="1611000" cy="261900"/>
          </a:xfrm>
          <a:prstGeom prst="rect">
            <a:avLst/>
          </a:prstGeom>
          <a:noFill/>
          <a:ln>
            <a:noFill/>
          </a:ln>
        </p:spPr>
        <p:txBody>
          <a:bodyPr anchorCtr="0" anchor="b" bIns="91425" lIns="91425" rIns="91425" tIns="91425">
            <a:noAutofit/>
          </a:bodyPr>
          <a:lstStyle/>
          <a:p>
            <a:pPr lvl="0" rtl="0" algn="r">
              <a:spcBef>
                <a:spcPts val="0"/>
              </a:spcBef>
              <a:buNone/>
            </a:pPr>
            <a:r>
              <a:rPr b="1" lang="zh-TW" sz="1800"/>
              <a:t>Z4</a:t>
            </a:r>
          </a:p>
          <a:p>
            <a:pPr lvl="0" rtl="0" algn="r">
              <a:spcBef>
                <a:spcPts val="0"/>
              </a:spcBef>
              <a:buNone/>
            </a:pPr>
            <a:r>
              <a:rPr b="1" lang="zh-TW" sz="1800"/>
              <a:t>敞篷跑車</a:t>
            </a:r>
          </a:p>
        </p:txBody>
      </p:sp>
      <p:pic>
        <p:nvPicPr>
          <p:cNvPr id="1788" name="Shape 1788"/>
          <p:cNvPicPr preferRelativeResize="0"/>
          <p:nvPr/>
        </p:nvPicPr>
        <p:blipFill>
          <a:blip r:embed="rId3">
            <a:alphaModFix/>
          </a:blip>
          <a:stretch>
            <a:fillRect/>
          </a:stretch>
        </p:blipFill>
        <p:spPr>
          <a:xfrm>
            <a:off x="547825" y="1114037"/>
            <a:ext cx="4186124" cy="4471725"/>
          </a:xfrm>
          <a:prstGeom prst="rect">
            <a:avLst/>
          </a:prstGeom>
          <a:noFill/>
          <a:ln>
            <a:noFill/>
          </a:ln>
        </p:spPr>
      </p:pic>
      <p:sp>
        <p:nvSpPr>
          <p:cNvPr id="1789" name="Shape 1789"/>
          <p:cNvSpPr txBox="1"/>
          <p:nvPr/>
        </p:nvSpPr>
        <p:spPr>
          <a:xfrm>
            <a:off x="4922100" y="2359150"/>
            <a:ext cx="3745800" cy="2731200"/>
          </a:xfrm>
          <a:prstGeom prst="rect">
            <a:avLst/>
          </a:prstGeom>
          <a:noFill/>
          <a:ln>
            <a:noFill/>
          </a:ln>
        </p:spPr>
        <p:txBody>
          <a:bodyPr anchorCtr="0" anchor="t" bIns="91425" lIns="91425" rIns="91425" tIns="91425">
            <a:noAutofit/>
          </a:bodyPr>
          <a:lstStyle/>
          <a:p>
            <a:pPr lvl="0" rtl="0">
              <a:lnSpc>
                <a:spcPct val="115000"/>
              </a:lnSpc>
              <a:spcBef>
                <a:spcPts val="560"/>
              </a:spcBef>
              <a:buNone/>
            </a:pPr>
            <a:r>
              <a:rPr lang="zh-TW" sz="2400">
                <a:solidFill>
                  <a:srgbClr val="FFFFFF"/>
                </a:solidFill>
                <a:latin typeface="Microsoft JhengHei"/>
                <a:ea typeface="Microsoft JhengHei"/>
                <a:cs typeface="Microsoft JhengHei"/>
                <a:sym typeface="Microsoft JhengHei"/>
              </a:rPr>
              <a:t>筆數：16筆</a:t>
            </a:r>
          </a:p>
          <a:p>
            <a:pPr lvl="0" rtl="0">
              <a:lnSpc>
                <a:spcPct val="115000"/>
              </a:lnSpc>
              <a:spcBef>
                <a:spcPts val="560"/>
              </a:spcBef>
              <a:buNone/>
            </a:pPr>
            <a:r>
              <a:rPr lang="zh-TW" sz="2400">
                <a:solidFill>
                  <a:srgbClr val="FFFFFF"/>
                </a:solidFill>
                <a:latin typeface="Microsoft JhengHei"/>
                <a:ea typeface="Microsoft JhengHei"/>
                <a:cs typeface="Microsoft JhengHei"/>
                <a:sym typeface="Microsoft JhengHei"/>
              </a:rPr>
              <a:t>類別資料:</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國家 </a:t>
            </a:r>
          </a:p>
          <a:p>
            <a:pPr lvl="0" rtl="0">
              <a:lnSpc>
                <a:spcPct val="115000"/>
              </a:lnSpc>
              <a:spcBef>
                <a:spcPts val="560"/>
              </a:spcBef>
              <a:buNone/>
            </a:pPr>
            <a:r>
              <a:rPr lang="zh-TW" sz="2400">
                <a:solidFill>
                  <a:srgbClr val="FFFFFF"/>
                </a:solidFill>
                <a:latin typeface="Microsoft JhengHei"/>
                <a:ea typeface="Microsoft JhengHei"/>
                <a:cs typeface="Microsoft JhengHei"/>
                <a:sym typeface="Microsoft JhengHei"/>
              </a:rPr>
              <a:t>連續資料:</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2006</a:t>
            </a:r>
            <a:r>
              <a:rPr lang="zh-TW" sz="2400">
                <a:solidFill>
                  <a:srgbClr val="FFFFFF"/>
                </a:solidFill>
                <a:latin typeface="Microsoft JhengHei"/>
                <a:ea typeface="Microsoft JhengHei"/>
                <a:cs typeface="Microsoft JhengHei"/>
                <a:sym typeface="Microsoft JhengHei"/>
              </a:rPr>
              <a:t>世界盃排名</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2010</a:t>
            </a:r>
            <a:r>
              <a:rPr lang="zh-TW" sz="2400">
                <a:solidFill>
                  <a:srgbClr val="FFFFFF"/>
                </a:solidFill>
                <a:latin typeface="Microsoft JhengHei"/>
                <a:ea typeface="Microsoft JhengHei"/>
                <a:cs typeface="Microsoft JhengHei"/>
                <a:sym typeface="Microsoft JhengHei"/>
              </a:rPr>
              <a:t>世界盃排名</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2007</a:t>
            </a:r>
            <a:r>
              <a:rPr lang="zh-TW" sz="2400">
                <a:solidFill>
                  <a:srgbClr val="FFFFFF"/>
                </a:solidFill>
                <a:latin typeface="Microsoft JhengHei"/>
                <a:ea typeface="Microsoft JhengHei"/>
                <a:cs typeface="Microsoft JhengHei"/>
                <a:sym typeface="Microsoft JhengHei"/>
              </a:rPr>
              <a:t>亞洲盃排名</a:t>
            </a:r>
          </a:p>
        </p:txBody>
      </p:sp>
      <p:sp>
        <p:nvSpPr>
          <p:cNvPr id="1790" name="Shape 1790"/>
          <p:cNvSpPr txBox="1"/>
          <p:nvPr/>
        </p:nvSpPr>
        <p:spPr>
          <a:xfrm>
            <a:off x="4922100" y="1202700"/>
            <a:ext cx="3851100" cy="1243800"/>
          </a:xfrm>
          <a:prstGeom prst="rect">
            <a:avLst/>
          </a:prstGeom>
          <a:noFill/>
          <a:ln>
            <a:noFill/>
          </a:ln>
        </p:spPr>
        <p:txBody>
          <a:bodyPr anchorCtr="0" anchor="ctr" bIns="91425" lIns="91425" rIns="91425" tIns="91425">
            <a:noAutofit/>
          </a:bodyPr>
          <a:lstStyle/>
          <a:p>
            <a:pPr lvl="0" rtl="0">
              <a:spcBef>
                <a:spcPts val="0"/>
              </a:spcBef>
              <a:buNone/>
            </a:pPr>
            <a:r>
              <a:rPr b="1" lang="zh-TW" sz="3600">
                <a:solidFill>
                  <a:srgbClr val="FFFFFF"/>
                </a:solidFill>
                <a:latin typeface="Microsoft JhengHei"/>
                <a:ea typeface="Microsoft JhengHei"/>
                <a:cs typeface="Microsoft JhengHei"/>
                <a:sym typeface="Microsoft JhengHei"/>
              </a:rPr>
              <a:t>亞洲足球國家隊伍</a:t>
            </a:r>
          </a:p>
          <a:p>
            <a:pPr lvl="0" rtl="0">
              <a:spcBef>
                <a:spcPts val="0"/>
              </a:spcBef>
              <a:buNone/>
            </a:pPr>
            <a:r>
              <a:rPr b="1" lang="zh-TW" sz="3600">
                <a:solidFill>
                  <a:srgbClr val="FFFFFF"/>
                </a:solidFill>
                <a:latin typeface="Microsoft JhengHei"/>
                <a:ea typeface="Microsoft JhengHei"/>
                <a:cs typeface="Microsoft JhengHei"/>
                <a:sym typeface="Microsoft JhengHei"/>
              </a:rPr>
              <a:t>大型賽盃排名戰績</a:t>
            </a:r>
          </a:p>
        </p:txBody>
      </p:sp>
      <p:sp>
        <p:nvSpPr>
          <p:cNvPr id="1791" name="Shape 1791"/>
          <p:cNvSpPr/>
          <p:nvPr/>
        </p:nvSpPr>
        <p:spPr>
          <a:xfrm>
            <a:off x="2398200" y="5237225"/>
            <a:ext cx="2523900" cy="1161900"/>
          </a:xfrm>
          <a:prstGeom prst="wedgeRoundRectCallout">
            <a:avLst>
              <a:gd fmla="val -12515" name="adj1"/>
              <a:gd fmla="val -69006"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數字越小</a:t>
            </a:r>
          </a:p>
          <a:p>
            <a:pPr lvl="0" rtl="0" algn="ctr">
              <a:spcBef>
                <a:spcPts val="0"/>
              </a:spcBef>
              <a:buNone/>
            </a:pPr>
            <a:r>
              <a:rPr lang="zh-TW" sz="3200">
                <a:solidFill>
                  <a:srgbClr val="FFFFFF"/>
                </a:solidFill>
              </a:rPr>
              <a:t>越厲害</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6" name="Shape 1796"/>
        <p:cNvGrpSpPr/>
        <p:nvPr/>
      </p:nvGrpSpPr>
      <p:grpSpPr>
        <a:xfrm>
          <a:off x="0" y="0"/>
          <a:ext cx="0" cy="0"/>
          <a:chOff x="0" y="0"/>
          <a:chExt cx="0" cy="0"/>
        </a:xfrm>
      </p:grpSpPr>
      <p:sp>
        <p:nvSpPr>
          <p:cNvPr id="1797" name="Shape 1797"/>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798" name="Shape 1798"/>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rPr lang="zh-TW"/>
              <a:t>http://www.cnblogs.com/leoo2sk/archive/2010/09/20/k-means.html</a:t>
            </a:r>
          </a:p>
        </p:txBody>
      </p:sp>
      <p:sp>
        <p:nvSpPr>
          <p:cNvPr id="1799" name="Shape 1799"/>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資料處理：世界盃的</a:t>
            </a:r>
            <a:r>
              <a:rPr lang="zh-TW">
                <a:solidFill>
                  <a:schemeClr val="dk1"/>
                </a:solidFill>
              </a:rPr>
              <a:t>排名</a:t>
            </a:r>
            <a:r>
              <a:rPr lang="zh-TW"/>
              <a:t>數值</a:t>
            </a:r>
          </a:p>
        </p:txBody>
      </p:sp>
      <p:sp>
        <p:nvSpPr>
          <p:cNvPr id="1800" name="Shape 1800"/>
          <p:cNvSpPr txBox="1"/>
          <p:nvPr>
            <p:ph idx="2" type="body"/>
          </p:nvPr>
        </p:nvSpPr>
        <p:spPr>
          <a:xfrm>
            <a:off x="4705350" y="1791150"/>
            <a:ext cx="4019400" cy="4711800"/>
          </a:xfrm>
          <a:prstGeom prst="rect">
            <a:avLst/>
          </a:prstGeom>
        </p:spPr>
        <p:txBody>
          <a:bodyPr anchorCtr="0" anchor="ctr" bIns="91425" lIns="91425" rIns="91425" tIns="91425">
            <a:noAutofit/>
          </a:bodyPr>
          <a:lstStyle/>
          <a:p>
            <a:pPr indent="-228600" lvl="0" marL="457200" rtl="0">
              <a:lnSpc>
                <a:spcPct val="200000"/>
              </a:lnSpc>
              <a:spcBef>
                <a:spcPts val="0"/>
              </a:spcBef>
            </a:pPr>
            <a:r>
              <a:rPr lang="zh-TW"/>
              <a:t>進入決賽：取其最終排名</a:t>
            </a:r>
          </a:p>
          <a:p>
            <a:pPr indent="-228600" lvl="0" marL="457200" rtl="0">
              <a:lnSpc>
                <a:spcPct val="200000"/>
              </a:lnSpc>
              <a:spcBef>
                <a:spcPts val="0"/>
              </a:spcBef>
            </a:pPr>
            <a:r>
              <a:rPr lang="zh-TW"/>
              <a:t>打入預選賽十強：40</a:t>
            </a:r>
          </a:p>
          <a:p>
            <a:pPr indent="-228600" lvl="0" marL="457200">
              <a:lnSpc>
                <a:spcPct val="200000"/>
              </a:lnSpc>
              <a:spcBef>
                <a:spcPts val="0"/>
              </a:spcBef>
            </a:pPr>
            <a:r>
              <a:rPr lang="zh-TW"/>
              <a:t>未打入預選賽：50</a:t>
            </a:r>
          </a:p>
        </p:txBody>
      </p:sp>
      <p:grpSp>
        <p:nvGrpSpPr>
          <p:cNvPr id="1801" name="Shape 1801"/>
          <p:cNvGrpSpPr/>
          <p:nvPr/>
        </p:nvGrpSpPr>
        <p:grpSpPr>
          <a:xfrm>
            <a:off x="504587" y="2027640"/>
            <a:ext cx="4077021" cy="4347818"/>
            <a:chOff x="790874" y="2824549"/>
            <a:chExt cx="2892324" cy="3084434"/>
          </a:xfrm>
        </p:grpSpPr>
        <p:pic>
          <p:nvPicPr>
            <p:cNvPr id="1802" name="Shape 1802"/>
            <p:cNvPicPr preferRelativeResize="0"/>
            <p:nvPr/>
          </p:nvPicPr>
          <p:blipFill rotWithShape="1">
            <a:blip r:embed="rId3">
              <a:alphaModFix/>
            </a:blip>
            <a:srcRect b="10601" l="8138" r="22771" t="20423"/>
            <a:stretch/>
          </p:blipFill>
          <p:spPr>
            <a:xfrm>
              <a:off x="790874" y="2824549"/>
              <a:ext cx="2892324" cy="3084400"/>
            </a:xfrm>
            <a:prstGeom prst="rect">
              <a:avLst/>
            </a:prstGeom>
            <a:noFill/>
            <a:ln cap="flat" cmpd="sng" w="38100">
              <a:solidFill>
                <a:schemeClr val="accent3"/>
              </a:solidFill>
              <a:prstDash val="solid"/>
              <a:round/>
              <a:headEnd len="med" w="med" type="none"/>
              <a:tailEnd len="med" w="med" type="none"/>
            </a:ln>
          </p:spPr>
        </p:pic>
        <p:sp>
          <p:nvSpPr>
            <p:cNvPr id="1803" name="Shape 1803"/>
            <p:cNvSpPr/>
            <p:nvPr/>
          </p:nvSpPr>
          <p:spPr>
            <a:xfrm>
              <a:off x="1587250" y="3047284"/>
              <a:ext cx="1542300" cy="2861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8" name="Shape 1808"/>
        <p:cNvGrpSpPr/>
        <p:nvPr/>
      </p:nvGrpSpPr>
      <p:grpSpPr>
        <a:xfrm>
          <a:off x="0" y="0"/>
          <a:ext cx="0" cy="0"/>
          <a:chOff x="0" y="0"/>
          <a:chExt cx="0" cy="0"/>
        </a:xfrm>
      </p:grpSpPr>
      <p:sp>
        <p:nvSpPr>
          <p:cNvPr id="1809" name="Shape 180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810" name="Shape 1810"/>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rtl="0">
              <a:spcBef>
                <a:spcPts val="0"/>
              </a:spcBef>
              <a:buNone/>
            </a:pPr>
            <a:r>
              <a:rPr lang="zh-TW"/>
              <a:t>http://www.cnblogs.com/leoo2sk/archive/2010/09/20/k-means.html</a:t>
            </a:r>
          </a:p>
        </p:txBody>
      </p:sp>
      <p:sp>
        <p:nvSpPr>
          <p:cNvPr id="1811" name="Shape 1811"/>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t>資料處理：</a:t>
            </a:r>
            <a:r>
              <a:rPr lang="zh-TW"/>
              <a:t>亞洲</a:t>
            </a:r>
            <a:r>
              <a:rPr lang="zh-TW"/>
              <a:t>盃的</a:t>
            </a:r>
            <a:r>
              <a:rPr lang="zh-TW"/>
              <a:t>排名</a:t>
            </a:r>
            <a:r>
              <a:rPr lang="zh-TW"/>
              <a:t>數值</a:t>
            </a:r>
          </a:p>
        </p:txBody>
      </p:sp>
      <p:sp>
        <p:nvSpPr>
          <p:cNvPr id="1812" name="Shape 1812"/>
          <p:cNvSpPr txBox="1"/>
          <p:nvPr>
            <p:ph idx="2" type="body"/>
          </p:nvPr>
        </p:nvSpPr>
        <p:spPr>
          <a:xfrm>
            <a:off x="4705350" y="1791150"/>
            <a:ext cx="4019400" cy="4711800"/>
          </a:xfrm>
          <a:prstGeom prst="rect">
            <a:avLst/>
          </a:prstGeom>
        </p:spPr>
        <p:txBody>
          <a:bodyPr anchorCtr="0" anchor="ctr" bIns="91425" lIns="91425" rIns="91425" tIns="91425">
            <a:noAutofit/>
          </a:bodyPr>
          <a:lstStyle/>
          <a:p>
            <a:pPr indent="-228600" lvl="0" marL="457200" rtl="0">
              <a:lnSpc>
                <a:spcPct val="200000"/>
              </a:lnSpc>
              <a:spcBef>
                <a:spcPts val="0"/>
              </a:spcBef>
            </a:pPr>
            <a:r>
              <a:rPr lang="zh-TW"/>
              <a:t>前四強</a:t>
            </a:r>
            <a:r>
              <a:rPr lang="zh-TW"/>
              <a:t>：取其排名</a:t>
            </a:r>
          </a:p>
          <a:p>
            <a:pPr indent="-228600" lvl="0" marL="457200" rtl="0">
              <a:lnSpc>
                <a:spcPct val="200000"/>
              </a:lnSpc>
              <a:spcBef>
                <a:spcPts val="0"/>
              </a:spcBef>
            </a:pPr>
            <a:r>
              <a:rPr lang="zh-TW"/>
              <a:t>前</a:t>
            </a:r>
            <a:r>
              <a:rPr lang="zh-TW"/>
              <a:t>八強</a:t>
            </a:r>
            <a:r>
              <a:rPr lang="zh-TW"/>
              <a:t>：5</a:t>
            </a:r>
          </a:p>
          <a:p>
            <a:pPr indent="-228600" lvl="0" marL="457200" rtl="0">
              <a:lnSpc>
                <a:spcPct val="200000"/>
              </a:lnSpc>
              <a:spcBef>
                <a:spcPts val="0"/>
              </a:spcBef>
            </a:pPr>
            <a:r>
              <a:rPr lang="zh-TW"/>
              <a:t>十</a:t>
            </a:r>
            <a:r>
              <a:rPr lang="zh-TW"/>
              <a:t>六強</a:t>
            </a:r>
            <a:r>
              <a:rPr lang="zh-TW"/>
              <a:t>：9</a:t>
            </a:r>
          </a:p>
          <a:p>
            <a:pPr indent="-228600" lvl="0" marL="457200" rtl="0">
              <a:lnSpc>
                <a:spcPct val="200000"/>
              </a:lnSpc>
              <a:spcBef>
                <a:spcPts val="0"/>
              </a:spcBef>
            </a:pPr>
            <a:r>
              <a:rPr lang="zh-TW"/>
              <a:t>未進入預算賽：17</a:t>
            </a:r>
          </a:p>
        </p:txBody>
      </p:sp>
      <p:grpSp>
        <p:nvGrpSpPr>
          <p:cNvPr id="1813" name="Shape 1813"/>
          <p:cNvGrpSpPr/>
          <p:nvPr/>
        </p:nvGrpSpPr>
        <p:grpSpPr>
          <a:xfrm>
            <a:off x="504587" y="2027640"/>
            <a:ext cx="4077021" cy="4347811"/>
            <a:chOff x="790874" y="2824549"/>
            <a:chExt cx="2892324" cy="3084429"/>
          </a:xfrm>
        </p:grpSpPr>
        <p:pic>
          <p:nvPicPr>
            <p:cNvPr id="1814" name="Shape 1814"/>
            <p:cNvPicPr preferRelativeResize="0"/>
            <p:nvPr/>
          </p:nvPicPr>
          <p:blipFill rotWithShape="1">
            <a:blip r:embed="rId3">
              <a:alphaModFix/>
            </a:blip>
            <a:srcRect b="10601" l="8138" r="22771" t="20423"/>
            <a:stretch/>
          </p:blipFill>
          <p:spPr>
            <a:xfrm>
              <a:off x="790874" y="2824549"/>
              <a:ext cx="2892324" cy="3084400"/>
            </a:xfrm>
            <a:prstGeom prst="rect">
              <a:avLst/>
            </a:prstGeom>
            <a:noFill/>
            <a:ln cap="flat" cmpd="sng" w="38100">
              <a:solidFill>
                <a:schemeClr val="accent3"/>
              </a:solidFill>
              <a:prstDash val="solid"/>
              <a:round/>
              <a:headEnd len="med" w="med" type="none"/>
              <a:tailEnd len="med" w="med" type="none"/>
            </a:ln>
          </p:spPr>
        </p:pic>
        <p:sp>
          <p:nvSpPr>
            <p:cNvPr id="1815" name="Shape 1815"/>
            <p:cNvSpPr/>
            <p:nvPr/>
          </p:nvSpPr>
          <p:spPr>
            <a:xfrm>
              <a:off x="2917625" y="3047278"/>
              <a:ext cx="717000" cy="2861699"/>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graphicFrame>
        <p:nvGraphicFramePr>
          <p:cNvPr id="289" name="Shape 289"/>
          <p:cNvGraphicFramePr/>
          <p:nvPr/>
        </p:nvGraphicFramePr>
        <p:xfrm>
          <a:off x="5272862" y="2164012"/>
          <a:ext cx="3000000" cy="3000000"/>
        </p:xfrm>
        <a:graphic>
          <a:graphicData uri="http://schemas.openxmlformats.org/drawingml/2006/table">
            <a:tbl>
              <a:tblPr>
                <a:noFill/>
                <a:tableStyleId>{67A26F6E-75EE-4531-BA3E-108E722BB44D}</a:tableStyleId>
              </a:tblPr>
              <a:tblGrid>
                <a:gridCol w="802525"/>
                <a:gridCol w="802225"/>
                <a:gridCol w="902000"/>
                <a:gridCol w="888125"/>
              </a:tblGrid>
              <a:tr h="152400">
                <a:tc>
                  <a:txBody>
                    <a:bodyPr>
                      <a:noAutofit/>
                    </a:bodyPr>
                    <a:lstStyle/>
                    <a:p>
                      <a:pPr lvl="0" rtl="0" algn="ctr">
                        <a:lnSpc>
                          <a:spcPct val="122222"/>
                        </a:lnSpc>
                        <a:spcBef>
                          <a:spcPts val="0"/>
                        </a:spcBef>
                        <a:buNone/>
                      </a:pPr>
                      <a:r>
                        <a:rPr b="1" lang="zh-TW" sz="2400">
                          <a:solidFill>
                            <a:srgbClr val="FFFFFF"/>
                          </a:solidFill>
                          <a:latin typeface="Times New Roman"/>
                          <a:ea typeface="Times New Roman"/>
                          <a:cs typeface="Times New Roman"/>
                          <a:sym typeface="Times New Roman"/>
                        </a:rPr>
                        <a:t>ID</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274E13"/>
                    </a:solidFill>
                  </a:tcPr>
                </a:tc>
                <a:tc>
                  <a:txBody>
                    <a:bodyPr>
                      <a:noAutofit/>
                    </a:bodyPr>
                    <a:lstStyle/>
                    <a:p>
                      <a:pPr lvl="0" rtl="0" algn="ctr">
                        <a:lnSpc>
                          <a:spcPct val="122222"/>
                        </a:lnSpc>
                        <a:spcBef>
                          <a:spcPts val="0"/>
                        </a:spcBef>
                        <a:buNone/>
                      </a:pPr>
                      <a:r>
                        <a:rPr b="1" lang="zh-TW" sz="2400">
                          <a:solidFill>
                            <a:srgbClr val="FFFFFF"/>
                          </a:solidFill>
                          <a:latin typeface="Times New Roman"/>
                          <a:ea typeface="Times New Roman"/>
                          <a:cs typeface="Times New Roman"/>
                          <a:sym typeface="Times New Roman"/>
                        </a:rPr>
                        <a:t>R</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274E13"/>
                    </a:solidFill>
                  </a:tcPr>
                </a:tc>
                <a:tc>
                  <a:txBody>
                    <a:bodyPr>
                      <a:noAutofit/>
                    </a:bodyPr>
                    <a:lstStyle/>
                    <a:p>
                      <a:pPr lvl="0" rtl="0" algn="ctr">
                        <a:lnSpc>
                          <a:spcPct val="122222"/>
                        </a:lnSpc>
                        <a:spcBef>
                          <a:spcPts val="0"/>
                        </a:spcBef>
                        <a:buNone/>
                      </a:pPr>
                      <a:r>
                        <a:rPr b="1" lang="zh-TW" sz="2400">
                          <a:solidFill>
                            <a:srgbClr val="FFFFFF"/>
                          </a:solidFill>
                          <a:latin typeface="Times New Roman"/>
                          <a:ea typeface="Times New Roman"/>
                          <a:cs typeface="Times New Roman"/>
                          <a:sym typeface="Times New Roman"/>
                        </a:rPr>
                        <a:t>F</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274E13"/>
                    </a:solidFill>
                  </a:tcPr>
                </a:tc>
                <a:tc>
                  <a:txBody>
                    <a:bodyPr>
                      <a:noAutofit/>
                    </a:bodyPr>
                    <a:lstStyle/>
                    <a:p>
                      <a:pPr lvl="0" rtl="0" algn="ctr">
                        <a:lnSpc>
                          <a:spcPct val="122222"/>
                        </a:lnSpc>
                        <a:spcBef>
                          <a:spcPts val="0"/>
                        </a:spcBef>
                        <a:buNone/>
                      </a:pPr>
                      <a:r>
                        <a:rPr b="1" lang="zh-TW" sz="2400">
                          <a:solidFill>
                            <a:srgbClr val="FFFFFF"/>
                          </a:solidFill>
                          <a:latin typeface="Times New Roman"/>
                          <a:ea typeface="Times New Roman"/>
                          <a:cs typeface="Times New Roman"/>
                          <a:sym typeface="Times New Roman"/>
                        </a:rPr>
                        <a:t>M</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274E1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9EAD3"/>
                    </a:solidFill>
                  </a:tcPr>
                </a:tc>
              </a:tr>
              <a:tr h="152400">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9EAD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0E0E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0E0E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0E0E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0E0E3"/>
                    </a:solidFill>
                  </a:tcPr>
                </a:tc>
              </a:tr>
            </a:tbl>
          </a:graphicData>
        </a:graphic>
      </p:graphicFrame>
      <p:sp>
        <p:nvSpPr>
          <p:cNvPr id="290" name="Shape 290"/>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291" name="Shape 291"/>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t>RFM模型</a:t>
            </a:r>
            <a:r>
              <a:rPr lang="zh-TW"/>
              <a:t>分級：均分為5等分</a:t>
            </a:r>
          </a:p>
        </p:txBody>
      </p:sp>
      <p:sp>
        <p:nvSpPr>
          <p:cNvPr id="292" name="Shape 292"/>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rtl="0">
              <a:spcBef>
                <a:spcPts val="0"/>
              </a:spcBef>
              <a:buNone/>
            </a:pPr>
            <a:r>
              <a:t/>
            </a:r>
            <a:endParaRPr/>
          </a:p>
        </p:txBody>
      </p:sp>
      <p:graphicFrame>
        <p:nvGraphicFramePr>
          <p:cNvPr id="293" name="Shape 293"/>
          <p:cNvGraphicFramePr/>
          <p:nvPr/>
        </p:nvGraphicFramePr>
        <p:xfrm>
          <a:off x="355037" y="2164012"/>
          <a:ext cx="3000000" cy="3000000"/>
        </p:xfrm>
        <a:graphic>
          <a:graphicData uri="http://schemas.openxmlformats.org/drawingml/2006/table">
            <a:tbl>
              <a:tblPr>
                <a:noFill/>
                <a:tableStyleId>{67A26F6E-75EE-4531-BA3E-108E722BB44D}</a:tableStyleId>
              </a:tblPr>
              <a:tblGrid>
                <a:gridCol w="802525"/>
                <a:gridCol w="802225"/>
                <a:gridCol w="902000"/>
                <a:gridCol w="888125"/>
              </a:tblGrid>
              <a:tr h="152400">
                <a:tc>
                  <a:txBody>
                    <a:bodyPr>
                      <a:noAutofit/>
                    </a:bodyPr>
                    <a:lstStyle/>
                    <a:p>
                      <a:pPr lvl="0" rtl="0" algn="ctr">
                        <a:lnSpc>
                          <a:spcPct val="122222"/>
                        </a:lnSpc>
                        <a:spcBef>
                          <a:spcPts val="0"/>
                        </a:spcBef>
                        <a:buNone/>
                      </a:pPr>
                      <a:r>
                        <a:rPr b="1" lang="zh-TW" sz="2400">
                          <a:solidFill>
                            <a:srgbClr val="FFFFFF"/>
                          </a:solidFill>
                          <a:latin typeface="Times New Roman"/>
                          <a:ea typeface="Times New Roman"/>
                          <a:cs typeface="Times New Roman"/>
                          <a:sym typeface="Times New Roman"/>
                        </a:rPr>
                        <a:t>ID</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2400">
                          <a:solidFill>
                            <a:srgbClr val="FFFFFF"/>
                          </a:solidFill>
                          <a:latin typeface="Times New Roman"/>
                          <a:ea typeface="Times New Roman"/>
                          <a:cs typeface="Times New Roman"/>
                          <a:sym typeface="Times New Roman"/>
                        </a:rPr>
                        <a:t>R</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2400">
                          <a:solidFill>
                            <a:srgbClr val="FFFFFF"/>
                          </a:solidFill>
                          <a:latin typeface="Times New Roman"/>
                          <a:ea typeface="Times New Roman"/>
                          <a:cs typeface="Times New Roman"/>
                          <a:sym typeface="Times New Roman"/>
                        </a:rPr>
                        <a:t>F</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2400">
                          <a:solidFill>
                            <a:srgbClr val="FFFFFF"/>
                          </a:solidFill>
                          <a:latin typeface="Times New Roman"/>
                          <a:ea typeface="Times New Roman"/>
                          <a:cs typeface="Times New Roman"/>
                          <a:sym typeface="Times New Roman"/>
                        </a:rPr>
                        <a:t>M</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540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152400">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10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940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64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169</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bl>
          </a:graphicData>
        </a:graphic>
      </p:graphicFrame>
      <p:sp>
        <p:nvSpPr>
          <p:cNvPr id="294" name="Shape 294"/>
          <p:cNvSpPr/>
          <p:nvPr/>
        </p:nvSpPr>
        <p:spPr>
          <a:xfrm flipH="1">
            <a:off x="3986700" y="3457250"/>
            <a:ext cx="1049400" cy="888000"/>
          </a:xfrm>
          <a:prstGeom prst="leftArrow">
            <a:avLst>
              <a:gd fmla="val 50000" name="adj1"/>
              <a:gd fmla="val 50000" name="adj2"/>
            </a:avLst>
          </a:prstGeom>
          <a:solidFill>
            <a:schemeClr val="accent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95" name="Shape 295"/>
          <p:cNvPicPr preferRelativeResize="0"/>
          <p:nvPr/>
        </p:nvPicPr>
        <p:blipFill>
          <a:blip r:embed="rId3">
            <a:alphaModFix/>
          </a:blip>
          <a:stretch>
            <a:fillRect/>
          </a:stretch>
        </p:blipFill>
        <p:spPr>
          <a:xfrm>
            <a:off x="3889500" y="4503425"/>
            <a:ext cx="1243800" cy="12438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0" name="Shape 1820"/>
        <p:cNvGrpSpPr/>
        <p:nvPr/>
      </p:nvGrpSpPr>
      <p:grpSpPr>
        <a:xfrm>
          <a:off x="0" y="0"/>
          <a:ext cx="0" cy="0"/>
          <a:chOff x="0" y="0"/>
          <a:chExt cx="0" cy="0"/>
        </a:xfrm>
      </p:grpSpPr>
      <p:sp>
        <p:nvSpPr>
          <p:cNvPr id="1821" name="Shape 182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822" name="Shape 1822"/>
          <p:cNvSpPr txBox="1"/>
          <p:nvPr>
            <p:ph idx="1" type="body"/>
          </p:nvPr>
        </p:nvSpPr>
        <p:spPr>
          <a:xfrm>
            <a:off x="3875250" y="1489500"/>
            <a:ext cx="5084700" cy="4711800"/>
          </a:xfrm>
          <a:prstGeom prst="rect">
            <a:avLst/>
          </a:prstGeom>
        </p:spPr>
        <p:txBody>
          <a:bodyPr anchorCtr="0" anchor="t" bIns="91425" lIns="91425" rIns="91425" tIns="91425">
            <a:noAutofit/>
          </a:bodyPr>
          <a:lstStyle/>
          <a:p>
            <a:pPr indent="-228600" lvl="0" marL="457200" rtl="0">
              <a:spcBef>
                <a:spcPts val="0"/>
              </a:spcBef>
              <a:spcAft>
                <a:spcPts val="1000"/>
              </a:spcAft>
              <a:buAutoNum type="arabicPeriod"/>
            </a:pPr>
            <a:r>
              <a:rPr lang="zh-TW"/>
              <a:t>下載「足球排行.csv」</a:t>
            </a:r>
          </a:p>
          <a:p>
            <a:pPr indent="-228600" lvl="0" marL="457200" rtl="0">
              <a:spcBef>
                <a:spcPts val="0"/>
              </a:spcBef>
              <a:spcAft>
                <a:spcPts val="1000"/>
              </a:spcAft>
              <a:buAutoNum type="arabicPeriod"/>
            </a:pPr>
            <a:r>
              <a:rPr lang="zh-TW"/>
              <a:t>Weka ⇨ Explorer ⇨ Open File</a:t>
            </a:r>
          </a:p>
          <a:p>
            <a:pPr indent="-228600" lvl="0" marL="457200" rtl="0">
              <a:spcBef>
                <a:spcPts val="0"/>
              </a:spcBef>
              <a:spcAft>
                <a:spcPts val="1000"/>
              </a:spcAft>
              <a:buAutoNum type="arabicPeriod"/>
            </a:pPr>
            <a:r>
              <a:rPr lang="zh-TW"/>
              <a:t>Filter</a:t>
            </a:r>
            <a:r>
              <a:rPr lang="zh-TW">
                <a:solidFill>
                  <a:schemeClr val="dk1"/>
                </a:solidFill>
              </a:rPr>
              <a:t> ⇨ </a:t>
            </a:r>
            <a:r>
              <a:rPr lang="zh-TW"/>
              <a:t>AddCluster</a:t>
            </a:r>
          </a:p>
          <a:p>
            <a:pPr indent="-228600" lvl="0" marL="457200" rtl="0">
              <a:spcBef>
                <a:spcPts val="0"/>
              </a:spcBef>
              <a:spcAft>
                <a:spcPts val="1000"/>
              </a:spcAft>
              <a:buAutoNum type="arabicPeriod"/>
            </a:pPr>
            <a:r>
              <a:rPr lang="zh-TW">
                <a:solidFill>
                  <a:schemeClr val="dk1"/>
                </a:solidFill>
              </a:rPr>
              <a:t>設定忽略變項：1</a:t>
            </a:r>
          </a:p>
          <a:p>
            <a:pPr indent="-228600" lvl="0" marL="457200" rtl="0">
              <a:spcBef>
                <a:spcPts val="0"/>
              </a:spcBef>
              <a:spcAft>
                <a:spcPts val="1000"/>
              </a:spcAft>
              <a:buAutoNum type="arabicPeriod"/>
            </a:pPr>
            <a:r>
              <a:rPr lang="zh-TW">
                <a:solidFill>
                  <a:schemeClr val="dk1"/>
                </a:solidFill>
              </a:rPr>
              <a:t>選擇分群演算法 </a:t>
            </a:r>
            <a:r>
              <a:rPr lang="zh-TW">
                <a:solidFill>
                  <a:srgbClr val="FF0000"/>
                </a:solidFill>
              </a:rPr>
              <a:t>SimpleKMeans</a:t>
            </a:r>
          </a:p>
          <a:p>
            <a:pPr indent="-228600" lvl="0" marL="457200" rtl="0">
              <a:spcBef>
                <a:spcPts val="0"/>
              </a:spcBef>
              <a:spcAft>
                <a:spcPts val="1000"/>
              </a:spcAft>
              <a:buAutoNum type="arabicPeriod"/>
            </a:pPr>
            <a:r>
              <a:rPr lang="zh-TW">
                <a:solidFill>
                  <a:schemeClr val="dk1"/>
                </a:solidFill>
              </a:rPr>
              <a:t>設定分群演算法 </a:t>
            </a:r>
            <a:r>
              <a:rPr lang="zh-TW">
                <a:solidFill>
                  <a:srgbClr val="FF0000"/>
                </a:solidFill>
              </a:rPr>
              <a:t>numClusters: 3</a:t>
            </a:r>
          </a:p>
          <a:p>
            <a:pPr indent="-228600" lvl="0" marL="457200" rtl="0">
              <a:spcBef>
                <a:spcPts val="0"/>
              </a:spcBef>
              <a:spcAft>
                <a:spcPts val="1000"/>
              </a:spcAft>
              <a:buAutoNum type="arabicPeriod"/>
            </a:pPr>
            <a:r>
              <a:rPr lang="zh-TW">
                <a:solidFill>
                  <a:schemeClr val="dk1"/>
                </a:solidFill>
              </a:rPr>
              <a:t>套用篩選器 ⇨ 儲存為CSV</a:t>
            </a:r>
          </a:p>
          <a:p>
            <a:pPr indent="-228600" lvl="0" marL="457200">
              <a:spcBef>
                <a:spcPts val="0"/>
              </a:spcBef>
              <a:spcAft>
                <a:spcPts val="1000"/>
              </a:spcAft>
              <a:buAutoNum type="arabicPeriod"/>
            </a:pPr>
            <a:r>
              <a:rPr lang="zh-TW">
                <a:solidFill>
                  <a:schemeClr val="dk1"/>
                </a:solidFill>
              </a:rPr>
              <a:t>K平均法分群結果分析器 </a:t>
            </a:r>
            <a:br>
              <a:rPr lang="zh-TW">
                <a:solidFill>
                  <a:schemeClr val="dk1"/>
                </a:solidFill>
              </a:rPr>
            </a:br>
            <a:r>
              <a:rPr lang="zh-TW">
                <a:solidFill>
                  <a:schemeClr val="dk1"/>
                </a:solidFill>
              </a:rPr>
              <a:t>⇨ 觀察分群結果</a:t>
            </a:r>
          </a:p>
        </p:txBody>
      </p:sp>
      <p:sp>
        <p:nvSpPr>
          <p:cNvPr id="1823" name="Shape 1823"/>
          <p:cNvSpPr txBox="1"/>
          <p:nvPr>
            <p:ph type="title"/>
          </p:nvPr>
        </p:nvSpPr>
        <p:spPr>
          <a:xfrm>
            <a:off x="3258150" y="169425"/>
            <a:ext cx="5409600" cy="1243800"/>
          </a:xfrm>
          <a:prstGeom prst="rect">
            <a:avLst/>
          </a:prstGeom>
        </p:spPr>
        <p:txBody>
          <a:bodyPr anchorCtr="0" anchor="b" bIns="91425" lIns="91425" rIns="91425" tIns="91425">
            <a:noAutofit/>
          </a:bodyPr>
          <a:lstStyle/>
          <a:p>
            <a:pPr lvl="0">
              <a:spcBef>
                <a:spcPts val="0"/>
              </a:spcBef>
              <a:buNone/>
            </a:pPr>
            <a:r>
              <a:rPr lang="zh-TW"/>
              <a:t>W06-d.</a:t>
            </a:r>
          </a:p>
          <a:p>
            <a:pPr lvl="0">
              <a:spcBef>
                <a:spcPts val="0"/>
              </a:spcBef>
              <a:buNone/>
            </a:pPr>
            <a:r>
              <a:rPr lang="zh-TW"/>
              <a:t>誰是足球強國跟弱國？</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8" name="Shape 1828"/>
        <p:cNvGrpSpPr/>
        <p:nvPr/>
      </p:nvGrpSpPr>
      <p:grpSpPr>
        <a:xfrm>
          <a:off x="0" y="0"/>
          <a:ext cx="0" cy="0"/>
          <a:chOff x="0" y="0"/>
          <a:chExt cx="0" cy="0"/>
        </a:xfrm>
      </p:grpSpPr>
      <p:sp>
        <p:nvSpPr>
          <p:cNvPr id="1829" name="Shape 1829"/>
          <p:cNvSpPr txBox="1"/>
          <p:nvPr>
            <p:ph type="title"/>
          </p:nvPr>
        </p:nvSpPr>
        <p:spPr>
          <a:xfrm>
            <a:off x="3258150" y="169425"/>
            <a:ext cx="5409600" cy="1243800"/>
          </a:xfrm>
          <a:prstGeom prst="rect">
            <a:avLst/>
          </a:prstGeom>
        </p:spPr>
        <p:txBody>
          <a:bodyPr anchorCtr="0" anchor="b" bIns="91425" lIns="91425" rIns="91425" tIns="91425">
            <a:noAutofit/>
          </a:bodyPr>
          <a:lstStyle/>
          <a:p>
            <a:pPr lvl="0">
              <a:spcBef>
                <a:spcPts val="0"/>
              </a:spcBef>
              <a:buClr>
                <a:schemeClr val="dk1"/>
              </a:buClr>
              <a:buSzPct val="27500"/>
              <a:buFont typeface="Arial"/>
              <a:buNone/>
            </a:pPr>
            <a:r>
              <a:rPr lang="zh-TW"/>
              <a:t>W06-d.</a:t>
            </a:r>
          </a:p>
          <a:p>
            <a:pPr lvl="0" rtl="0">
              <a:spcBef>
                <a:spcPts val="0"/>
              </a:spcBef>
              <a:buNone/>
            </a:pPr>
            <a:r>
              <a:rPr lang="zh-TW"/>
              <a:t>誰是足球強國跟弱國？</a:t>
            </a:r>
          </a:p>
        </p:txBody>
      </p:sp>
      <p:sp>
        <p:nvSpPr>
          <p:cNvPr id="1830" name="Shape 1830"/>
          <p:cNvSpPr txBox="1"/>
          <p:nvPr>
            <p:ph idx="1" type="body"/>
          </p:nvPr>
        </p:nvSpPr>
        <p:spPr>
          <a:xfrm>
            <a:off x="3258200" y="1783075"/>
            <a:ext cx="5409600" cy="4711800"/>
          </a:xfrm>
          <a:prstGeom prst="rect">
            <a:avLst/>
          </a:prstGeom>
        </p:spPr>
        <p:txBody>
          <a:bodyPr anchorCtr="0" anchor="t" bIns="91425" lIns="91425" rIns="91425" tIns="91425">
            <a:noAutofit/>
          </a:bodyPr>
          <a:lstStyle/>
          <a:p>
            <a:pPr lvl="0">
              <a:spcBef>
                <a:spcPts val="0"/>
              </a:spcBef>
              <a:buNone/>
            </a:pPr>
            <a:r>
              <a:t/>
            </a:r>
            <a:endParaRPr/>
          </a:p>
        </p:txBody>
      </p:sp>
      <p:sp>
        <p:nvSpPr>
          <p:cNvPr id="1831" name="Shape 1831"/>
          <p:cNvSpPr txBox="1"/>
          <p:nvPr>
            <p:ph idx="2" type="title"/>
          </p:nvPr>
        </p:nvSpPr>
        <p:spPr>
          <a:xfrm>
            <a:off x="595650" y="2210400"/>
            <a:ext cx="1716600" cy="657000"/>
          </a:xfrm>
          <a:prstGeom prst="rect">
            <a:avLst/>
          </a:prstGeom>
        </p:spPr>
        <p:txBody>
          <a:bodyPr anchorCtr="0" anchor="ctr" bIns="91425" lIns="91425" rIns="91425" tIns="91425">
            <a:noAutofit/>
          </a:bodyPr>
          <a:lstStyle/>
          <a:p>
            <a:pPr lvl="0">
              <a:spcBef>
                <a:spcPts val="0"/>
              </a:spcBef>
              <a:buNone/>
            </a:pPr>
            <a:r>
              <a:rPr lang="zh-TW"/>
              <a:t>上機實作</a:t>
            </a:r>
          </a:p>
        </p:txBody>
      </p:sp>
      <p:sp>
        <p:nvSpPr>
          <p:cNvPr id="1832" name="Shape 1832"/>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pic>
        <p:nvPicPr>
          <p:cNvPr id="1833" name="Shape 1833"/>
          <p:cNvPicPr preferRelativeResize="0"/>
          <p:nvPr/>
        </p:nvPicPr>
        <p:blipFill>
          <a:blip r:embed="rId3">
            <a:alphaModFix/>
          </a:blip>
          <a:stretch>
            <a:fillRect/>
          </a:stretch>
        </p:blipFill>
        <p:spPr>
          <a:xfrm>
            <a:off x="3091186" y="1783072"/>
            <a:ext cx="5743637" cy="4711799"/>
          </a:xfrm>
          <a:prstGeom prst="rect">
            <a:avLst/>
          </a:prstGeom>
          <a:noFill/>
          <a:ln>
            <a:noFill/>
          </a:ln>
        </p:spPr>
      </p:pic>
      <p:pic>
        <p:nvPicPr>
          <p:cNvPr id="1834" name="Shape 1834"/>
          <p:cNvPicPr preferRelativeResize="0"/>
          <p:nvPr/>
        </p:nvPicPr>
        <p:blipFill>
          <a:blip r:embed="rId4">
            <a:alphaModFix/>
          </a:blip>
          <a:stretch>
            <a:fillRect/>
          </a:stretch>
        </p:blipFill>
        <p:spPr>
          <a:xfrm>
            <a:off x="2487050" y="1360250"/>
            <a:ext cx="1422675" cy="1422675"/>
          </a:xfrm>
          <a:prstGeom prst="rect">
            <a:avLst/>
          </a:prstGeom>
          <a:noFill/>
          <a:ln>
            <a:noFill/>
          </a:ln>
        </p:spPr>
      </p:pic>
      <p:sp>
        <p:nvSpPr>
          <p:cNvPr id="1835" name="Shape 1835"/>
          <p:cNvSpPr/>
          <p:nvPr/>
        </p:nvSpPr>
        <p:spPr>
          <a:xfrm>
            <a:off x="3346800" y="2782925"/>
            <a:ext cx="5130900" cy="3488100"/>
          </a:xfrm>
          <a:prstGeom prst="roundRect">
            <a:avLst>
              <a:gd fmla="val 4375"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836" name="Shape 1836"/>
          <p:cNvSpPr/>
          <p:nvPr/>
        </p:nvSpPr>
        <p:spPr>
          <a:xfrm>
            <a:off x="6402800" y="1869850"/>
            <a:ext cx="1997700" cy="763500"/>
          </a:xfrm>
          <a:prstGeom prst="wedgeRoundRectCallout">
            <a:avLst>
              <a:gd fmla="val -18434" name="adj1"/>
              <a:gd fmla="val 7884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分群比較</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1" name="Shape 1841"/>
        <p:cNvGrpSpPr/>
        <p:nvPr/>
      </p:nvGrpSpPr>
      <p:grpSpPr>
        <a:xfrm>
          <a:off x="0" y="0"/>
          <a:ext cx="0" cy="0"/>
          <a:chOff x="0" y="0"/>
          <a:chExt cx="0" cy="0"/>
        </a:xfrm>
      </p:grpSpPr>
      <p:sp>
        <p:nvSpPr>
          <p:cNvPr id="1842" name="Shape 1842"/>
          <p:cNvSpPr txBox="1"/>
          <p:nvPr>
            <p:ph type="title"/>
          </p:nvPr>
        </p:nvSpPr>
        <p:spPr>
          <a:xfrm>
            <a:off x="3379395" y="1709750"/>
            <a:ext cx="5131200" cy="1482600"/>
          </a:xfrm>
          <a:prstGeom prst="rect">
            <a:avLst/>
          </a:prstGeom>
        </p:spPr>
        <p:txBody>
          <a:bodyPr anchorCtr="0" anchor="b" bIns="91425" lIns="91425" rIns="91425" tIns="91425">
            <a:noAutofit/>
          </a:bodyPr>
          <a:lstStyle/>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302" name="Shape 302"/>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sz="3200"/>
              <a:t>RFM</a:t>
            </a:r>
            <a:r>
              <a:rPr lang="zh-TW" sz="3200"/>
              <a:t>模型</a:t>
            </a:r>
            <a:r>
              <a:rPr lang="zh-TW" sz="3200"/>
              <a:t>的</a:t>
            </a:r>
            <a:r>
              <a:rPr lang="zh-TW" sz="3200"/>
              <a:t>應用</a:t>
            </a:r>
          </a:p>
          <a:p>
            <a:pPr lvl="0">
              <a:spcBef>
                <a:spcPts val="0"/>
              </a:spcBef>
              <a:buNone/>
            </a:pPr>
            <a:r>
              <a:rPr lang="zh-TW"/>
              <a:t>從最近消費日期來規劃行銷策略</a:t>
            </a:r>
          </a:p>
        </p:txBody>
      </p:sp>
      <p:sp>
        <p:nvSpPr>
          <p:cNvPr id="303" name="Shape 303"/>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rPr lang="zh-TW"/>
              <a:t>http://wiki.mbalib.com/zh-tw/RFM%E6%A8%A1%E5%9E%8B</a:t>
            </a:r>
          </a:p>
        </p:txBody>
      </p:sp>
      <p:graphicFrame>
        <p:nvGraphicFramePr>
          <p:cNvPr id="304" name="Shape 304"/>
          <p:cNvGraphicFramePr/>
          <p:nvPr/>
        </p:nvGraphicFramePr>
        <p:xfrm>
          <a:off x="349387" y="1867350"/>
          <a:ext cx="3000000" cy="3000000"/>
        </p:xfrm>
        <a:graphic>
          <a:graphicData uri="http://schemas.openxmlformats.org/drawingml/2006/table">
            <a:tbl>
              <a:tblPr>
                <a:noFill/>
                <a:tableStyleId>{67A26F6E-75EE-4531-BA3E-108E722BB44D}</a:tableStyleId>
              </a:tblPr>
              <a:tblGrid>
                <a:gridCol w="1342500"/>
                <a:gridCol w="1341975"/>
                <a:gridCol w="1341975"/>
              </a:tblGrid>
              <a:tr h="152400">
                <a:tc>
                  <a:txBody>
                    <a:bodyPr>
                      <a:noAutofit/>
                    </a:bodyPr>
                    <a:lstStyle/>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客戶編號</a:t>
                      </a:r>
                    </a:p>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Customer</a:t>
                      </a:r>
                      <a:br>
                        <a:rPr b="1" lang="zh-TW" sz="1800">
                          <a:solidFill>
                            <a:srgbClr val="FFFFFF"/>
                          </a:solidFill>
                          <a:latin typeface="Times New Roman"/>
                          <a:ea typeface="Times New Roman"/>
                          <a:cs typeface="Times New Roman"/>
                          <a:sym typeface="Times New Roman"/>
                        </a:rPr>
                      </a:br>
                      <a:r>
                        <a:rPr b="1" lang="zh-TW" sz="1800">
                          <a:solidFill>
                            <a:srgbClr val="FFFFFF"/>
                          </a:solidFill>
                          <a:latin typeface="Times New Roman"/>
                          <a:ea typeface="Times New Roman"/>
                          <a:cs typeface="Times New Roman"/>
                          <a:sym typeface="Times New Roman"/>
                        </a:rPr>
                        <a:t>ID</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最近消費</a:t>
                      </a:r>
                    </a:p>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Recency (Day)</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最近消費</a:t>
                      </a:r>
                      <a:br>
                        <a:rPr b="1" lang="zh-TW" sz="1800">
                          <a:solidFill>
                            <a:srgbClr val="FFFFFF"/>
                          </a:solidFill>
                          <a:latin typeface="Times New Roman"/>
                          <a:ea typeface="Times New Roman"/>
                          <a:cs typeface="Times New Roman"/>
                          <a:sym typeface="Times New Roman"/>
                        </a:rPr>
                      </a:br>
                      <a:r>
                        <a:rPr b="1" lang="zh-TW" sz="1800">
                          <a:solidFill>
                            <a:srgbClr val="FFFFFF"/>
                          </a:solidFill>
                          <a:latin typeface="Times New Roman"/>
                          <a:ea typeface="Times New Roman"/>
                          <a:cs typeface="Times New Roman"/>
                          <a:sym typeface="Times New Roman"/>
                        </a:rPr>
                        <a:t>等級(1-5)</a:t>
                      </a:r>
                    </a:p>
                    <a:p>
                      <a:pPr lvl="0" rtl="0" algn="ctr">
                        <a:lnSpc>
                          <a:spcPct val="122222"/>
                        </a:lnSpc>
                        <a:spcBef>
                          <a:spcPts val="0"/>
                        </a:spcBef>
                        <a:buNone/>
                      </a:pPr>
                      <a:r>
                        <a:t/>
                      </a:r>
                      <a:endParaRPr b="1" sz="1800">
                        <a:solidFill>
                          <a:srgbClr val="FFFFFF"/>
                        </a:solidFill>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3200">
                          <a:solidFill>
                            <a:srgbClr val="FF0000"/>
                          </a:solidFill>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3200">
                          <a:solidFill>
                            <a:srgbClr val="FF0000"/>
                          </a:solidFill>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152400">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3200">
                          <a:solidFill>
                            <a:srgbClr val="FF0000"/>
                          </a:solidFill>
                          <a:latin typeface="Times New Roman"/>
                          <a:ea typeface="Times New Roman"/>
                          <a:cs typeface="Times New Roman"/>
                          <a:sym typeface="Times New Roman"/>
                        </a:rPr>
                        <a:t>45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3200">
                          <a:solidFill>
                            <a:srgbClr val="FF0000"/>
                          </a:solidFill>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1524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bl>
          </a:graphicData>
        </a:graphic>
      </p:graphicFrame>
      <p:sp>
        <p:nvSpPr>
          <p:cNvPr id="305" name="Shape 305"/>
          <p:cNvSpPr/>
          <p:nvPr/>
        </p:nvSpPr>
        <p:spPr>
          <a:xfrm>
            <a:off x="5009487" y="4377937"/>
            <a:ext cx="2456100" cy="763500"/>
          </a:xfrm>
          <a:prstGeom prst="wedgeRoundRectCallout">
            <a:avLst>
              <a:gd fmla="val -81944" name="adj1"/>
              <a:gd fmla="val 3035" name="adj2"/>
              <a:gd fmla="val 0" name="adj3"/>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ctr">
              <a:lnSpc>
                <a:spcPct val="100000"/>
              </a:lnSpc>
              <a:spcBef>
                <a:spcPts val="0"/>
              </a:spcBef>
              <a:spcAft>
                <a:spcPts val="0"/>
              </a:spcAft>
              <a:buNone/>
            </a:pPr>
            <a:r>
              <a:rPr lang="zh-TW" sz="3200"/>
              <a:t>不發送廣告</a:t>
            </a:r>
          </a:p>
        </p:txBody>
      </p:sp>
      <p:sp>
        <p:nvSpPr>
          <p:cNvPr id="306" name="Shape 306"/>
          <p:cNvSpPr/>
          <p:nvPr/>
        </p:nvSpPr>
        <p:spPr>
          <a:xfrm>
            <a:off x="5009487" y="3152662"/>
            <a:ext cx="2456100" cy="763500"/>
          </a:xfrm>
          <a:prstGeom prst="wedgeRoundRectCallout">
            <a:avLst>
              <a:gd fmla="val -81944" name="adj1"/>
              <a:gd fmla="val 3035" name="adj2"/>
              <a:gd fmla="val 0" name="adj3"/>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發送廣告</a:t>
            </a:r>
          </a:p>
        </p:txBody>
      </p:sp>
      <p:pic>
        <p:nvPicPr>
          <p:cNvPr descr="slide error bad" id="307" name="Shape 307"/>
          <p:cNvPicPr preferRelativeResize="0"/>
          <p:nvPr/>
        </p:nvPicPr>
        <p:blipFill>
          <a:blip r:embed="rId3">
            <a:alphaModFix/>
          </a:blip>
          <a:stretch>
            <a:fillRect/>
          </a:stretch>
        </p:blipFill>
        <p:spPr>
          <a:xfrm>
            <a:off x="7296584" y="4197693"/>
            <a:ext cx="1124024" cy="1124007"/>
          </a:xfrm>
          <a:prstGeom prst="rect">
            <a:avLst/>
          </a:prstGeom>
          <a:noFill/>
          <a:ln>
            <a:noFill/>
          </a:ln>
        </p:spPr>
      </p:pic>
      <p:pic>
        <p:nvPicPr>
          <p:cNvPr descr="slide ok checked green" id="308" name="Shape 308"/>
          <p:cNvPicPr preferRelativeResize="0"/>
          <p:nvPr/>
        </p:nvPicPr>
        <p:blipFill>
          <a:blip r:embed="rId4">
            <a:alphaModFix/>
          </a:blip>
          <a:stretch>
            <a:fillRect/>
          </a:stretch>
        </p:blipFill>
        <p:spPr>
          <a:xfrm>
            <a:off x="7296580" y="2972414"/>
            <a:ext cx="1124026" cy="1124022"/>
          </a:xfrm>
          <a:prstGeom prst="rect">
            <a:avLst/>
          </a:prstGeom>
          <a:noFill/>
          <a:ln>
            <a:noFill/>
          </a:ln>
        </p:spPr>
      </p:pic>
      <p:pic>
        <p:nvPicPr>
          <p:cNvPr id="309" name="Shape 309"/>
          <p:cNvPicPr preferRelativeResize="0"/>
          <p:nvPr/>
        </p:nvPicPr>
        <p:blipFill>
          <a:blip r:embed="rId5">
            <a:alphaModFix/>
          </a:blip>
          <a:stretch>
            <a:fillRect/>
          </a:stretch>
        </p:blipFill>
        <p:spPr>
          <a:xfrm>
            <a:off x="5529975" y="1701200"/>
            <a:ext cx="1633075" cy="1633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客戶分級</a:t>
            </a:r>
          </a:p>
        </p:txBody>
      </p:sp>
      <p:sp>
        <p:nvSpPr>
          <p:cNvPr id="316" name="Shape 31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317" name="Shape 317"/>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318" name="Shape 318"/>
          <p:cNvPicPr preferRelativeResize="0"/>
          <p:nvPr/>
        </p:nvPicPr>
        <p:blipFill>
          <a:blip r:embed="rId3">
            <a:alphaModFix/>
          </a:blip>
          <a:stretch>
            <a:fillRect/>
          </a:stretch>
        </p:blipFill>
        <p:spPr>
          <a:xfrm>
            <a:off x="638400" y="2054850"/>
            <a:ext cx="7324725" cy="4105275"/>
          </a:xfrm>
          <a:prstGeom prst="rect">
            <a:avLst/>
          </a:prstGeom>
          <a:noFill/>
          <a:ln>
            <a:noFill/>
          </a:ln>
        </p:spPr>
      </p:pic>
      <p:sp>
        <p:nvSpPr>
          <p:cNvPr id="319" name="Shape 319"/>
          <p:cNvSpPr txBox="1"/>
          <p:nvPr/>
        </p:nvSpPr>
        <p:spPr>
          <a:xfrm>
            <a:off x="2289500" y="5826825"/>
            <a:ext cx="2326500" cy="400500"/>
          </a:xfrm>
          <a:prstGeom prst="rect">
            <a:avLst/>
          </a:prstGeom>
          <a:solidFill>
            <a:srgbClr val="FFFFFF"/>
          </a:solidFill>
          <a:ln>
            <a:noFill/>
          </a:ln>
        </p:spPr>
        <p:txBody>
          <a:bodyPr anchorCtr="0" anchor="ctr" bIns="91425" lIns="91425" rIns="91425" tIns="91425">
            <a:noAutofit/>
          </a:bodyPr>
          <a:lstStyle/>
          <a:p>
            <a:pPr lvl="0" rtl="0" algn="ctr">
              <a:spcBef>
                <a:spcPts val="0"/>
              </a:spcBef>
              <a:buNone/>
            </a:pPr>
            <a:r>
              <a:rPr lang="zh-TW" sz="2400">
                <a:solidFill>
                  <a:srgbClr val="38761D"/>
                </a:solidFill>
              </a:rPr>
              <a:t>消費金額 M</a:t>
            </a:r>
          </a:p>
        </p:txBody>
      </p:sp>
      <p:sp>
        <p:nvSpPr>
          <p:cNvPr id="320" name="Shape 320"/>
          <p:cNvSpPr txBox="1"/>
          <p:nvPr/>
        </p:nvSpPr>
        <p:spPr>
          <a:xfrm>
            <a:off x="435775" y="4022175"/>
            <a:ext cx="1469400" cy="883200"/>
          </a:xfrm>
          <a:prstGeom prst="rect">
            <a:avLst/>
          </a:prstGeom>
          <a:solidFill>
            <a:srgbClr val="FFFFFF"/>
          </a:solidFill>
          <a:ln>
            <a:noFill/>
          </a:ln>
        </p:spPr>
        <p:txBody>
          <a:bodyPr anchorCtr="0" anchor="ctr" bIns="91425" lIns="91425" rIns="91425" tIns="91425">
            <a:noAutofit/>
          </a:bodyPr>
          <a:lstStyle/>
          <a:p>
            <a:pPr lvl="0" rtl="0" algn="ctr">
              <a:spcBef>
                <a:spcPts val="0"/>
              </a:spcBef>
              <a:buNone/>
            </a:pPr>
            <a:r>
              <a:rPr lang="zh-TW" sz="2400">
                <a:solidFill>
                  <a:srgbClr val="1F497D"/>
                </a:solidFill>
              </a:rPr>
              <a:t>消費頻率</a:t>
            </a:r>
          </a:p>
          <a:p>
            <a:pPr lvl="0" rtl="0" algn="ctr">
              <a:spcBef>
                <a:spcPts val="0"/>
              </a:spcBef>
              <a:buNone/>
            </a:pPr>
            <a:r>
              <a:rPr lang="zh-TW" sz="2400">
                <a:solidFill>
                  <a:srgbClr val="1F497D"/>
                </a:solidFill>
              </a:rPr>
              <a:t>F</a:t>
            </a:r>
          </a:p>
        </p:txBody>
      </p:sp>
      <p:sp>
        <p:nvSpPr>
          <p:cNvPr id="321" name="Shape 321"/>
          <p:cNvSpPr txBox="1"/>
          <p:nvPr/>
        </p:nvSpPr>
        <p:spPr>
          <a:xfrm>
            <a:off x="435775" y="2054850"/>
            <a:ext cx="1954500" cy="543600"/>
          </a:xfrm>
          <a:prstGeom prst="rect">
            <a:avLst/>
          </a:prstGeom>
          <a:solidFill>
            <a:srgbClr val="FFFFFF"/>
          </a:solidFill>
          <a:ln>
            <a:noFill/>
          </a:ln>
        </p:spPr>
        <p:txBody>
          <a:bodyPr anchorCtr="0" anchor="ctr" bIns="91425" lIns="91425" rIns="91425" tIns="91425">
            <a:noAutofit/>
          </a:bodyPr>
          <a:lstStyle/>
          <a:p>
            <a:pPr lvl="0" rtl="0" algn="ctr">
              <a:spcBef>
                <a:spcPts val="0"/>
              </a:spcBef>
              <a:buNone/>
            </a:pPr>
            <a:r>
              <a:rPr lang="zh-TW" sz="2400">
                <a:solidFill>
                  <a:srgbClr val="980000"/>
                </a:solidFill>
              </a:rPr>
              <a:t>最近</a:t>
            </a:r>
          </a:p>
          <a:p>
            <a:pPr lvl="0" rtl="0" algn="ctr">
              <a:spcBef>
                <a:spcPts val="0"/>
              </a:spcBef>
              <a:buNone/>
            </a:pPr>
            <a:r>
              <a:rPr lang="zh-TW" sz="2400">
                <a:solidFill>
                  <a:srgbClr val="980000"/>
                </a:solidFill>
              </a:rPr>
              <a:t>消費日期</a:t>
            </a:r>
          </a:p>
          <a:p>
            <a:pPr lvl="0" rtl="0" algn="ctr">
              <a:spcBef>
                <a:spcPts val="0"/>
              </a:spcBef>
              <a:buNone/>
            </a:pPr>
            <a:r>
              <a:rPr lang="zh-TW" sz="2400">
                <a:solidFill>
                  <a:srgbClr val="980000"/>
                </a:solidFill>
              </a:rPr>
              <a:t>R</a:t>
            </a:r>
          </a:p>
        </p:txBody>
      </p:sp>
      <p:sp>
        <p:nvSpPr>
          <p:cNvPr id="322" name="Shape 322"/>
          <p:cNvSpPr txBox="1"/>
          <p:nvPr/>
        </p:nvSpPr>
        <p:spPr>
          <a:xfrm>
            <a:off x="6277475" y="2924825"/>
            <a:ext cx="1954500" cy="543600"/>
          </a:xfrm>
          <a:prstGeom prst="rect">
            <a:avLst/>
          </a:prstGeom>
          <a:solidFill>
            <a:srgbClr val="FFFFFF"/>
          </a:solidFill>
          <a:ln>
            <a:noFill/>
          </a:ln>
        </p:spPr>
        <p:txBody>
          <a:bodyPr anchorCtr="0" anchor="ctr" bIns="91425" lIns="91425" rIns="91425" tIns="91425">
            <a:noAutofit/>
          </a:bodyPr>
          <a:lstStyle/>
          <a:p>
            <a:pPr lvl="0" rtl="0" algn="ctr">
              <a:spcBef>
                <a:spcPts val="0"/>
              </a:spcBef>
              <a:buNone/>
            </a:pPr>
            <a:r>
              <a:rPr b="1" lang="zh-TW" sz="2400">
                <a:solidFill>
                  <a:srgbClr val="783F04"/>
                </a:solidFill>
              </a:rPr>
              <a:t>最重要客戶</a:t>
            </a:r>
          </a:p>
        </p:txBody>
      </p:sp>
      <p:pic>
        <p:nvPicPr>
          <p:cNvPr id="323" name="Shape 323"/>
          <p:cNvPicPr preferRelativeResize="0"/>
          <p:nvPr/>
        </p:nvPicPr>
        <p:blipFill>
          <a:blip r:embed="rId4">
            <a:alphaModFix/>
          </a:blip>
          <a:stretch>
            <a:fillRect/>
          </a:stretch>
        </p:blipFill>
        <p:spPr>
          <a:xfrm>
            <a:off x="6598053" y="3880850"/>
            <a:ext cx="1416097" cy="14160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graphicFrame>
        <p:nvGraphicFramePr>
          <p:cNvPr id="329" name="Shape 329"/>
          <p:cNvGraphicFramePr/>
          <p:nvPr/>
        </p:nvGraphicFramePr>
        <p:xfrm>
          <a:off x="406962" y="2487862"/>
          <a:ext cx="3000000" cy="3000000"/>
        </p:xfrm>
        <a:graphic>
          <a:graphicData uri="http://schemas.openxmlformats.org/drawingml/2006/table">
            <a:tbl>
              <a:tblPr>
                <a:noFill/>
                <a:tableStyleId>{67A26F6E-75EE-4531-BA3E-108E722BB44D}</a:tableStyleId>
              </a:tblPr>
              <a:tblGrid>
                <a:gridCol w="630250"/>
                <a:gridCol w="630025"/>
                <a:gridCol w="708375"/>
                <a:gridCol w="697475"/>
              </a:tblGrid>
              <a:tr h="360825">
                <a:tc>
                  <a:txBody>
                    <a:bodyPr>
                      <a:noAutofit/>
                    </a:bodyPr>
                    <a:lstStyle/>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ID</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R</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F</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1800">
                          <a:solidFill>
                            <a:srgbClr val="FFFFFF"/>
                          </a:solidFill>
                          <a:latin typeface="Times New Roman"/>
                          <a:ea typeface="Times New Roman"/>
                          <a:cs typeface="Times New Roman"/>
                          <a:sym typeface="Times New Roman"/>
                        </a:rPr>
                        <a:t>M</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r>
              <a:tr h="347500">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540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360825">
                <a:tc>
                  <a:txBody>
                    <a:bodyPr>
                      <a:noAutofit/>
                    </a:bodyPr>
                    <a:lstStyle/>
                    <a:p>
                      <a:pPr lvl="0" rtl="0" algn="ctr">
                        <a:lnSpc>
                          <a:spcPct val="122222"/>
                        </a:lnSpc>
                        <a:spcBef>
                          <a:spcPts val="0"/>
                        </a:spcBef>
                        <a:buNone/>
                      </a:pPr>
                      <a:r>
                        <a:rPr lang="zh-TW" sz="18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1800">
                          <a:latin typeface="Times New Roman"/>
                          <a:ea typeface="Times New Roman"/>
                          <a:cs typeface="Times New Roman"/>
                          <a:sym typeface="Times New Roman"/>
                        </a:rPr>
                        <a:t>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1800">
                          <a:latin typeface="Times New Roman"/>
                          <a:ea typeface="Times New Roman"/>
                          <a:cs typeface="Times New Roman"/>
                          <a:sym typeface="Times New Roman"/>
                        </a:rPr>
                        <a:t>10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1800">
                          <a:latin typeface="Times New Roman"/>
                          <a:ea typeface="Times New Roman"/>
                          <a:cs typeface="Times New Roman"/>
                          <a:sym typeface="Times New Roman"/>
                        </a:rPr>
                        <a:t>940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347500">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45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30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347500">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21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64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347500">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14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1800">
                          <a:latin typeface="Times New Roman"/>
                          <a:ea typeface="Times New Roman"/>
                          <a:cs typeface="Times New Roman"/>
                          <a:sym typeface="Times New Roman"/>
                        </a:rPr>
                        <a:t>169</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bl>
          </a:graphicData>
        </a:graphic>
      </p:graphicFrame>
      <p:sp>
        <p:nvSpPr>
          <p:cNvPr id="330" name="Shape 330"/>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331" name="Shape 331"/>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b="0" lang="zh-TW" sz="3200"/>
              <a:t>Market Segmentation</a:t>
            </a:r>
          </a:p>
          <a:p>
            <a:pPr lvl="0">
              <a:spcBef>
                <a:spcPts val="0"/>
              </a:spcBef>
              <a:buNone/>
            </a:pPr>
            <a:r>
              <a:rPr lang="zh-TW"/>
              <a:t>市場區隔</a:t>
            </a:r>
          </a:p>
        </p:txBody>
      </p:sp>
      <p:sp>
        <p:nvSpPr>
          <p:cNvPr id="332" name="Shape 332"/>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rPr lang="zh-TW" sz="800"/>
              <a:t>http://dasanlin888.pixnet.net/blog/post/446378225-%E7%94%A8spss%E4%BE%86%E4%BD%9Crfm%E8%A1%8C%E9%8A%B7%E5%88%86%E6%9E%90(%E4%B8%89)</a:t>
            </a:r>
          </a:p>
        </p:txBody>
      </p:sp>
      <p:pic>
        <p:nvPicPr>
          <p:cNvPr id="333" name="Shape 333"/>
          <p:cNvPicPr preferRelativeResize="0"/>
          <p:nvPr/>
        </p:nvPicPr>
        <p:blipFill>
          <a:blip r:embed="rId3">
            <a:alphaModFix/>
          </a:blip>
          <a:stretch>
            <a:fillRect/>
          </a:stretch>
        </p:blipFill>
        <p:spPr>
          <a:xfrm>
            <a:off x="4091025" y="1929550"/>
            <a:ext cx="4576724" cy="4195305"/>
          </a:xfrm>
          <a:prstGeom prst="rect">
            <a:avLst/>
          </a:prstGeom>
          <a:noFill/>
          <a:ln>
            <a:noFill/>
          </a:ln>
        </p:spPr>
      </p:pic>
      <p:sp>
        <p:nvSpPr>
          <p:cNvPr id="334" name="Shape 334"/>
          <p:cNvSpPr/>
          <p:nvPr/>
        </p:nvSpPr>
        <p:spPr>
          <a:xfrm flipH="1">
            <a:off x="3220975" y="3736100"/>
            <a:ext cx="1124700" cy="524700"/>
          </a:xfrm>
          <a:prstGeom prst="leftArrow">
            <a:avLst>
              <a:gd fmla="val 50000" name="adj1"/>
              <a:gd fmla="val 50000" name="adj2"/>
            </a:avLst>
          </a:prstGeom>
          <a:solidFill>
            <a:srgbClr val="C9DAF8"/>
          </a:solidFill>
          <a:ln>
            <a:noFill/>
          </a:ln>
        </p:spPr>
        <p:txBody>
          <a:bodyPr anchorCtr="0" anchor="ctr" bIns="91425" lIns="91425" rIns="91425" tIns="91425">
            <a:noAutofit/>
          </a:bodyPr>
          <a:lstStyle/>
          <a:p>
            <a:pPr lvl="0">
              <a:spcBef>
                <a:spcPts val="0"/>
              </a:spcBef>
              <a:buNone/>
            </a:pPr>
            <a:r>
              <a:t/>
            </a:r>
            <a:endParaRPr/>
          </a:p>
        </p:txBody>
      </p:sp>
      <p:sp>
        <p:nvSpPr>
          <p:cNvPr id="335" name="Shape 335"/>
          <p:cNvSpPr txBox="1"/>
          <p:nvPr/>
        </p:nvSpPr>
        <p:spPr>
          <a:xfrm>
            <a:off x="4379625" y="6077150"/>
            <a:ext cx="4074000" cy="274200"/>
          </a:xfrm>
          <a:prstGeom prst="rect">
            <a:avLst/>
          </a:prstGeom>
          <a:noFill/>
          <a:ln>
            <a:noFill/>
          </a:ln>
        </p:spPr>
        <p:txBody>
          <a:bodyPr anchorCtr="0" anchor="t" bIns="91425" lIns="91425" rIns="91425" tIns="91425">
            <a:noAutofit/>
          </a:bodyPr>
          <a:lstStyle/>
          <a:p>
            <a:pPr lvl="0">
              <a:spcBef>
                <a:spcPts val="0"/>
              </a:spcBef>
              <a:buNone/>
            </a:pPr>
            <a:r>
              <a:rPr lang="zh-TW"/>
              <a:t>※在</a:t>
            </a:r>
            <a:r>
              <a:rPr lang="zh-TW"/>
              <a:t>此圖中，R指標是越大越好</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342" name="Shape 342"/>
          <p:cNvSpPr txBox="1"/>
          <p:nvPr>
            <p:ph type="title"/>
          </p:nvPr>
        </p:nvSpPr>
        <p:spPr>
          <a:xfrm>
            <a:off x="476250" y="5057425"/>
            <a:ext cx="8191500" cy="583500"/>
          </a:xfrm>
          <a:prstGeom prst="rect">
            <a:avLst/>
          </a:prstGeom>
        </p:spPr>
        <p:txBody>
          <a:bodyPr anchorCtr="0" anchor="t" bIns="91425" lIns="91425" rIns="91425" tIns="91425">
            <a:noAutofit/>
          </a:bodyPr>
          <a:lstStyle/>
          <a:p>
            <a:pPr lvl="0">
              <a:spcBef>
                <a:spcPts val="0"/>
              </a:spcBef>
              <a:buNone/>
            </a:pPr>
            <a:r>
              <a:rPr lang="zh-TW"/>
              <a:t>實作：RFM模型分析</a:t>
            </a:r>
          </a:p>
        </p:txBody>
      </p:sp>
      <p:sp>
        <p:nvSpPr>
          <p:cNvPr id="343" name="Shape 343"/>
          <p:cNvSpPr txBox="1"/>
          <p:nvPr>
            <p:ph idx="1" type="subTitle"/>
          </p:nvPr>
        </p:nvSpPr>
        <p:spPr>
          <a:xfrm>
            <a:off x="476250" y="4074450"/>
            <a:ext cx="5050800" cy="879600"/>
          </a:xfrm>
          <a:prstGeom prst="rect">
            <a:avLst/>
          </a:prstGeom>
        </p:spPr>
        <p:txBody>
          <a:bodyPr anchorCtr="0" anchor="b" bIns="91425" lIns="91425" rIns="91425" tIns="91425">
            <a:noAutofit/>
          </a:bodyPr>
          <a:lstStyle/>
          <a:p>
            <a:pPr indent="0" lvl="0" marL="0">
              <a:spcBef>
                <a:spcPts val="0"/>
              </a:spcBef>
              <a:buNone/>
            </a:pPr>
            <a:r>
              <a:rPr lang="zh-TW"/>
              <a:t>Part 2.</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Shape 34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350" name="Shape 350"/>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使用工具</a:t>
            </a:r>
          </a:p>
        </p:txBody>
      </p:sp>
      <p:sp>
        <p:nvSpPr>
          <p:cNvPr id="351" name="Shape 351"/>
          <p:cNvSpPr txBox="1"/>
          <p:nvPr>
            <p:ph idx="5" type="subTitle"/>
          </p:nvPr>
        </p:nvSpPr>
        <p:spPr>
          <a:xfrm>
            <a:off x="24200" y="6583675"/>
            <a:ext cx="8207700" cy="274200"/>
          </a:xfrm>
          <a:prstGeom prst="rect">
            <a:avLst/>
          </a:prstGeom>
        </p:spPr>
        <p:txBody>
          <a:bodyPr anchorCtr="0" anchor="ctr" bIns="91425" lIns="91425" rIns="91425" tIns="91425">
            <a:noAutofit/>
          </a:bodyPr>
          <a:lstStyle/>
          <a:p>
            <a:pPr lvl="0">
              <a:spcBef>
                <a:spcPts val="0"/>
              </a:spcBef>
              <a:buNone/>
            </a:pPr>
            <a:r>
              <a:t/>
            </a:r>
            <a:endParaRPr/>
          </a:p>
        </p:txBody>
      </p:sp>
      <p:sp>
        <p:nvSpPr>
          <p:cNvPr id="352" name="Shape 352"/>
          <p:cNvSpPr txBox="1"/>
          <p:nvPr/>
        </p:nvSpPr>
        <p:spPr>
          <a:xfrm>
            <a:off x="4588450" y="3672675"/>
            <a:ext cx="4010700" cy="1578600"/>
          </a:xfrm>
          <a:prstGeom prst="rect">
            <a:avLst/>
          </a:prstGeom>
          <a:noFill/>
          <a:ln>
            <a:noFill/>
          </a:ln>
        </p:spPr>
        <p:txBody>
          <a:bodyPr anchorCtr="0" anchor="t" bIns="91425" lIns="91425" rIns="91425" tIns="91425">
            <a:noAutofit/>
          </a:bodyPr>
          <a:lstStyle/>
          <a:p>
            <a:pPr indent="-381000" lvl="0" marL="457200" rtl="0">
              <a:spcBef>
                <a:spcPts val="0"/>
              </a:spcBef>
              <a:spcAft>
                <a:spcPts val="1000"/>
              </a:spcAft>
              <a:buSzPct val="100000"/>
              <a:buChar char="●"/>
            </a:pPr>
            <a:r>
              <a:rPr lang="zh-TW" sz="2400"/>
              <a:t>Weka: </a:t>
            </a:r>
            <a:r>
              <a:rPr lang="zh-TW" sz="2400" u="sng">
                <a:solidFill>
                  <a:srgbClr val="0000FF"/>
                </a:solidFill>
              </a:rPr>
              <a:t>Weka 3.8 </a:t>
            </a:r>
            <a:r>
              <a:rPr lang="zh-TW" sz="2400" u="sng">
                <a:solidFill>
                  <a:srgbClr val="0000FF"/>
                </a:solidFill>
              </a:rPr>
              <a:t>下載</a:t>
            </a:r>
          </a:p>
          <a:p>
            <a:pPr lvl="0" rtl="0">
              <a:spcBef>
                <a:spcPts val="0"/>
              </a:spcBef>
              <a:spcAft>
                <a:spcPts val="1000"/>
              </a:spcAft>
              <a:buNone/>
            </a:pPr>
            <a:r>
              <a:rPr lang="zh-TW" sz="2400" u="sng">
                <a:solidFill>
                  <a:srgbClr val="0000FF"/>
                </a:solidFill>
              </a:rPr>
              <a:t>http://blog.pulipuli.info/2017/06/weka-how-to-download-weka-and-install.html</a:t>
            </a:r>
          </a:p>
        </p:txBody>
      </p:sp>
      <p:sp>
        <p:nvSpPr>
          <p:cNvPr id="353" name="Shape 353"/>
          <p:cNvSpPr txBox="1"/>
          <p:nvPr/>
        </p:nvSpPr>
        <p:spPr>
          <a:xfrm>
            <a:off x="476250" y="3672675"/>
            <a:ext cx="4010700" cy="1578600"/>
          </a:xfrm>
          <a:prstGeom prst="rect">
            <a:avLst/>
          </a:prstGeom>
          <a:noFill/>
          <a:ln>
            <a:noFill/>
          </a:ln>
        </p:spPr>
        <p:txBody>
          <a:bodyPr anchorCtr="0" anchor="t" bIns="91425" lIns="91425" rIns="91425" tIns="91425">
            <a:noAutofit/>
          </a:bodyPr>
          <a:lstStyle/>
          <a:p>
            <a:pPr indent="-381000" lvl="0" marL="457200" rtl="0">
              <a:spcBef>
                <a:spcPts val="0"/>
              </a:spcBef>
              <a:spcAft>
                <a:spcPts val="1000"/>
              </a:spcAft>
              <a:buSzPct val="100000"/>
              <a:buChar char="●"/>
            </a:pPr>
            <a:r>
              <a:rPr lang="zh-TW" sz="2400"/>
              <a:t>Google：</a:t>
            </a:r>
            <a:r>
              <a:rPr lang="zh-TW" sz="2400" u="sng">
                <a:solidFill>
                  <a:srgbClr val="0000FF"/>
                </a:solidFill>
              </a:rPr>
              <a:t>Google雲端硬碟</a:t>
            </a:r>
          </a:p>
          <a:p>
            <a:pPr lvl="0" rtl="0">
              <a:spcBef>
                <a:spcPts val="0"/>
              </a:spcBef>
              <a:spcAft>
                <a:spcPts val="1000"/>
              </a:spcAft>
              <a:buNone/>
            </a:pPr>
            <a:r>
              <a:rPr lang="zh-TW" sz="2400" u="sng">
                <a:solidFill>
                  <a:srgbClr val="0000FF"/>
                </a:solidFill>
              </a:rPr>
              <a:t>https://drive.google.com/drive/</a:t>
            </a:r>
          </a:p>
        </p:txBody>
      </p:sp>
      <p:pic>
        <p:nvPicPr>
          <p:cNvPr descr="weka logo.png" id="354" name="Shape 354"/>
          <p:cNvPicPr preferRelativeResize="0"/>
          <p:nvPr/>
        </p:nvPicPr>
        <p:blipFill>
          <a:blip r:embed="rId3">
            <a:alphaModFix/>
          </a:blip>
          <a:stretch>
            <a:fillRect/>
          </a:stretch>
        </p:blipFill>
        <p:spPr>
          <a:xfrm>
            <a:off x="6094100" y="2375075"/>
            <a:ext cx="999400" cy="999400"/>
          </a:xfrm>
          <a:prstGeom prst="rect">
            <a:avLst/>
          </a:prstGeom>
          <a:noFill/>
          <a:ln>
            <a:noFill/>
          </a:ln>
        </p:spPr>
      </p:pic>
      <p:pic>
        <p:nvPicPr>
          <p:cNvPr descr="google drive.png" id="355" name="Shape 355"/>
          <p:cNvPicPr preferRelativeResize="0"/>
          <p:nvPr/>
        </p:nvPicPr>
        <p:blipFill>
          <a:blip r:embed="rId4">
            <a:alphaModFix/>
          </a:blip>
          <a:stretch>
            <a:fillRect/>
          </a:stretch>
        </p:blipFill>
        <p:spPr>
          <a:xfrm>
            <a:off x="1856706" y="2220066"/>
            <a:ext cx="1599093" cy="13094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362" name="Shape 362"/>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t>Weka簡介</a:t>
            </a:r>
          </a:p>
        </p:txBody>
      </p:sp>
      <p:sp>
        <p:nvSpPr>
          <p:cNvPr id="363" name="Shape 363"/>
          <p:cNvSpPr txBox="1"/>
          <p:nvPr>
            <p:ph idx="2" type="subTitle"/>
          </p:nvPr>
        </p:nvSpPr>
        <p:spPr>
          <a:xfrm>
            <a:off x="24200" y="6583675"/>
            <a:ext cx="81915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364" name="Shape 364"/>
          <p:cNvSpPr txBox="1"/>
          <p:nvPr>
            <p:ph idx="1" type="body"/>
          </p:nvPr>
        </p:nvSpPr>
        <p:spPr>
          <a:xfrm>
            <a:off x="476250" y="1783075"/>
            <a:ext cx="8191500" cy="4711800"/>
          </a:xfrm>
          <a:prstGeom prst="rect">
            <a:avLst/>
          </a:prstGeom>
        </p:spPr>
        <p:txBody>
          <a:bodyPr anchorCtr="0" anchor="t" bIns="91425" lIns="91425" rIns="91425" tIns="91425">
            <a:noAutofit/>
          </a:bodyPr>
          <a:lstStyle/>
          <a:p>
            <a:pPr indent="-228600" lvl="0" marL="457200" rtl="0">
              <a:spcBef>
                <a:spcPts val="0"/>
              </a:spcBef>
            </a:pPr>
            <a:r>
              <a:rPr lang="zh-TW">
                <a:solidFill>
                  <a:schemeClr val="dk1"/>
                </a:solidFill>
              </a:rPr>
              <a:t>專為學習</a:t>
            </a:r>
            <a:r>
              <a:rPr lang="zh-TW" u="sng">
                <a:solidFill>
                  <a:srgbClr val="FF0000"/>
                </a:solidFill>
              </a:rPr>
              <a:t>資料探勘</a:t>
            </a:r>
            <a:r>
              <a:rPr lang="zh-TW">
                <a:solidFill>
                  <a:schemeClr val="dk1"/>
                </a:solidFill>
              </a:rPr>
              <a:t>所開發的Java軟體</a:t>
            </a:r>
          </a:p>
          <a:p>
            <a:pPr indent="-228600" lvl="1" marL="914400" rtl="0">
              <a:lnSpc>
                <a:spcPct val="115000"/>
              </a:lnSpc>
              <a:spcBef>
                <a:spcPts val="0"/>
              </a:spcBef>
            </a:pPr>
            <a:r>
              <a:rPr lang="zh-TW">
                <a:solidFill>
                  <a:schemeClr val="dk1"/>
                </a:solidFill>
              </a:rPr>
              <a:t>開放原始碼的自由軟體，可免費下載與使用</a:t>
            </a:r>
          </a:p>
          <a:p>
            <a:pPr indent="-228600" lvl="1" marL="914400" rtl="0">
              <a:lnSpc>
                <a:spcPct val="115000"/>
              </a:lnSpc>
              <a:spcBef>
                <a:spcPts val="0"/>
              </a:spcBef>
            </a:pPr>
            <a:r>
              <a:rPr lang="zh-TW">
                <a:solidFill>
                  <a:schemeClr val="dk1"/>
                </a:solidFill>
              </a:rPr>
              <a:t>用於研究、教學、應用</a:t>
            </a:r>
          </a:p>
          <a:p>
            <a:pPr indent="-228600" lvl="0" marL="457200" rtl="0">
              <a:spcBef>
                <a:spcPts val="0"/>
              </a:spcBef>
            </a:pPr>
            <a:r>
              <a:rPr lang="zh-TW">
                <a:solidFill>
                  <a:schemeClr val="dk1"/>
                </a:solidFill>
              </a:rPr>
              <a:t>包含完整的</a:t>
            </a:r>
            <a:r>
              <a:rPr lang="zh-TW" u="sng">
                <a:solidFill>
                  <a:srgbClr val="FF0000"/>
                </a:solidFill>
              </a:rPr>
              <a:t>資料探勘處理流程</a:t>
            </a:r>
          </a:p>
          <a:p>
            <a:pPr indent="-228600" lvl="1" marL="914400" rtl="0">
              <a:lnSpc>
                <a:spcPct val="115000"/>
              </a:lnSpc>
              <a:spcBef>
                <a:spcPts val="0"/>
              </a:spcBef>
            </a:pPr>
            <a:r>
              <a:rPr lang="zh-TW">
                <a:solidFill>
                  <a:schemeClr val="dk1"/>
                </a:solidFill>
              </a:rPr>
              <a:t>含括資料前處理工具、機器學習演算法、評估方法、資訊視覺化繪圖</a:t>
            </a:r>
          </a:p>
          <a:p>
            <a:pPr indent="-228600" lvl="0" marL="457200" rtl="0">
              <a:spcBef>
                <a:spcPts val="0"/>
              </a:spcBef>
            </a:pPr>
            <a:r>
              <a:rPr lang="zh-TW">
                <a:solidFill>
                  <a:schemeClr val="dk1"/>
                </a:solidFill>
              </a:rPr>
              <a:t>兼具</a:t>
            </a:r>
            <a:r>
              <a:rPr lang="zh-TW" u="sng">
                <a:solidFill>
                  <a:srgbClr val="FF0000"/>
                </a:solidFill>
              </a:rPr>
              <a:t>圖形化的使用者介面</a:t>
            </a:r>
            <a:r>
              <a:rPr lang="zh-TW">
                <a:solidFill>
                  <a:schemeClr val="dk1"/>
                </a:solidFill>
              </a:rPr>
              <a:t>與指令列應用工具</a:t>
            </a:r>
          </a:p>
          <a:p>
            <a:pPr indent="-228600" lvl="0" marL="457200" rtl="0">
              <a:spcBef>
                <a:spcPts val="0"/>
              </a:spcBef>
            </a:pPr>
            <a:r>
              <a:rPr lang="zh-TW">
                <a:solidFill>
                  <a:schemeClr val="dk1"/>
                </a:solidFill>
              </a:rPr>
              <a:t>易於比較不同機器學習演算法</a:t>
            </a:r>
          </a:p>
          <a:p>
            <a:pPr indent="-228600" lvl="1" marL="914400" rtl="0">
              <a:lnSpc>
                <a:spcPct val="115000"/>
              </a:lnSpc>
              <a:spcBef>
                <a:spcPts val="0"/>
              </a:spcBef>
            </a:pPr>
            <a:r>
              <a:rPr lang="zh-TW">
                <a:solidFill>
                  <a:schemeClr val="dk1"/>
                </a:solidFill>
              </a:rPr>
              <a:t>模組化：易於擴充機器演算法</a:t>
            </a:r>
          </a:p>
          <a:p>
            <a:pPr indent="-228600" lvl="0" marL="457200" rtl="0">
              <a:spcBef>
                <a:spcPts val="0"/>
              </a:spcBef>
            </a:pPr>
            <a:r>
              <a:rPr lang="zh-TW">
                <a:solidFill>
                  <a:schemeClr val="dk1"/>
                </a:solidFill>
              </a:rPr>
              <a:t>跨平臺：Windows、Mac OS、Linux</a:t>
            </a:r>
          </a:p>
        </p:txBody>
      </p:sp>
      <p:pic>
        <p:nvPicPr>
          <p:cNvPr descr="weka logo.png" id="365" name="Shape 365"/>
          <p:cNvPicPr preferRelativeResize="0"/>
          <p:nvPr/>
        </p:nvPicPr>
        <p:blipFill>
          <a:blip r:embed="rId3">
            <a:alphaModFix/>
          </a:blip>
          <a:stretch>
            <a:fillRect/>
          </a:stretch>
        </p:blipFill>
        <p:spPr>
          <a:xfrm>
            <a:off x="476247" y="169424"/>
            <a:ext cx="1310650" cy="1310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p:nvPr/>
        </p:nvSpPr>
        <p:spPr>
          <a:xfrm>
            <a:off x="10000" y="1413225"/>
            <a:ext cx="9144000" cy="51399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372" name="Shape 372"/>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373" name="Shape 373"/>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Weka跟SPSS</a:t>
            </a:r>
            <a:r>
              <a:rPr lang="zh-TW"/>
              <a:t>比較</a:t>
            </a:r>
          </a:p>
        </p:txBody>
      </p:sp>
      <p:sp>
        <p:nvSpPr>
          <p:cNvPr id="374" name="Shape 374"/>
          <p:cNvSpPr txBox="1"/>
          <p:nvPr>
            <p:ph idx="2" type="subTitle"/>
          </p:nvPr>
        </p:nvSpPr>
        <p:spPr>
          <a:xfrm>
            <a:off x="24200" y="6583675"/>
            <a:ext cx="8191500" cy="274200"/>
          </a:xfrm>
          <a:prstGeom prst="rect">
            <a:avLst/>
          </a:prstGeom>
        </p:spPr>
        <p:txBody>
          <a:bodyPr anchorCtr="0" anchor="ctr" bIns="91425" lIns="91425" rIns="91425" tIns="91425">
            <a:noAutofit/>
          </a:bodyPr>
          <a:lstStyle/>
          <a:p>
            <a:pPr lvl="0">
              <a:spcBef>
                <a:spcPts val="0"/>
              </a:spcBef>
              <a:buNone/>
            </a:pPr>
            <a:r>
              <a:t/>
            </a:r>
            <a:endParaRPr/>
          </a:p>
        </p:txBody>
      </p:sp>
      <p:graphicFrame>
        <p:nvGraphicFramePr>
          <p:cNvPr id="375" name="Shape 375"/>
          <p:cNvGraphicFramePr/>
          <p:nvPr/>
        </p:nvGraphicFramePr>
        <p:xfrm>
          <a:off x="830350" y="2116800"/>
          <a:ext cx="3000000" cy="3000000"/>
        </p:xfrm>
        <a:graphic>
          <a:graphicData uri="http://schemas.openxmlformats.org/drawingml/2006/table">
            <a:tbl>
              <a:tblPr>
                <a:noFill/>
                <a:tableStyleId>{9249A151-49C3-4CCD-90B1-6C22B67E5756}</a:tableStyleId>
              </a:tblPr>
              <a:tblGrid>
                <a:gridCol w="1723200"/>
                <a:gridCol w="2712900"/>
                <a:gridCol w="2802900"/>
              </a:tblGrid>
              <a:tr h="381000">
                <a:tc>
                  <a:txBody>
                    <a:bodyPr>
                      <a:noAutofit/>
                    </a:bodyPr>
                    <a:lstStyle/>
                    <a:p>
                      <a:pPr lvl="0" algn="r">
                        <a:spcBef>
                          <a:spcPts val="0"/>
                        </a:spcBef>
                        <a:buNone/>
                      </a:pPr>
                      <a:r>
                        <a:rPr lang="zh-TW" sz="1800">
                          <a:solidFill>
                            <a:srgbClr val="FFFFFF"/>
                          </a:solidFill>
                        </a:rPr>
                        <a:t>軟體</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algn="r">
                        <a:spcBef>
                          <a:spcPts val="0"/>
                        </a:spcBef>
                        <a:buNone/>
                      </a:pPr>
                      <a:r>
                        <a:rPr lang="zh-TW" sz="3200">
                          <a:solidFill>
                            <a:srgbClr val="FFFFFF"/>
                          </a:solidFill>
                        </a:rPr>
                        <a:t>Weka</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algn="r">
                        <a:spcBef>
                          <a:spcPts val="0"/>
                        </a:spcBef>
                        <a:buNone/>
                      </a:pPr>
                      <a:r>
                        <a:rPr lang="zh-TW" sz="3200">
                          <a:solidFill>
                            <a:srgbClr val="FFFFFF"/>
                          </a:solidFill>
                        </a:rPr>
                        <a:t>SPSS</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r>
              <a:tr h="381000">
                <a:tc>
                  <a:txBody>
                    <a:bodyPr>
                      <a:noAutofit/>
                    </a:bodyPr>
                    <a:lstStyle/>
                    <a:p>
                      <a:pPr lvl="0" rtl="0" algn="r">
                        <a:spcBef>
                          <a:spcPts val="0"/>
                        </a:spcBef>
                        <a:buNone/>
                      </a:pPr>
                      <a:r>
                        <a:rPr lang="zh-TW" sz="1800"/>
                        <a:t>資料前處理</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a:spcBef>
                          <a:spcPts val="0"/>
                        </a:spcBef>
                        <a:buNone/>
                      </a:pPr>
                      <a:r>
                        <a:rPr lang="zh-TW" sz="1800"/>
                        <a:t>Preprocesses &amp; Filters</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a:spcBef>
                          <a:spcPts val="0"/>
                        </a:spcBef>
                        <a:buNone/>
                      </a:pPr>
                      <a:r>
                        <a:rPr lang="zh-TW" sz="1800"/>
                        <a:t>Data Preparation</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381000">
                <a:tc>
                  <a:txBody>
                    <a:bodyPr>
                      <a:noAutofit/>
                    </a:bodyPr>
                    <a:lstStyle/>
                    <a:p>
                      <a:pPr lvl="0" rtl="0" algn="r">
                        <a:spcBef>
                          <a:spcPts val="0"/>
                        </a:spcBef>
                        <a:buClr>
                          <a:schemeClr val="dk1"/>
                        </a:buClr>
                        <a:buSzPct val="61111"/>
                        <a:buFont typeface="Arial"/>
                        <a:buNone/>
                      </a:pPr>
                      <a:r>
                        <a:rPr lang="zh-TW" sz="1800">
                          <a:solidFill>
                            <a:schemeClr val="dk1"/>
                          </a:solidFill>
                        </a:rPr>
                        <a:t>分群</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a:spcBef>
                          <a:spcPts val="0"/>
                        </a:spcBef>
                        <a:buNone/>
                      </a:pPr>
                      <a:r>
                        <a:rPr lang="zh-TW" sz="1800">
                          <a:solidFill>
                            <a:schemeClr val="dk1"/>
                          </a:solidFill>
                        </a:rPr>
                        <a:t>K-means </a:t>
                      </a:r>
                    </a:p>
                    <a:p>
                      <a:pPr lvl="0" rtl="0">
                        <a:spcBef>
                          <a:spcPts val="0"/>
                        </a:spcBef>
                        <a:buClr>
                          <a:schemeClr val="dk1"/>
                        </a:buClr>
                        <a:buSzPct val="61111"/>
                        <a:buFont typeface="Arial"/>
                        <a:buNone/>
                      </a:pPr>
                      <a:r>
                        <a:rPr lang="zh-TW" sz="1800">
                          <a:solidFill>
                            <a:schemeClr val="dk1"/>
                          </a:solidFill>
                        </a:rPr>
                        <a:t>hierarchical cluster</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a:spcBef>
                          <a:spcPts val="0"/>
                        </a:spcBef>
                        <a:buNone/>
                      </a:pPr>
                      <a:r>
                        <a:rPr lang="zh-TW" sz="1800"/>
                        <a:t>Direct Marketing</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381000">
                <a:tc>
                  <a:txBody>
                    <a:bodyPr>
                      <a:noAutofit/>
                    </a:bodyPr>
                    <a:lstStyle/>
                    <a:p>
                      <a:pPr lvl="0" rtl="0" algn="r">
                        <a:spcBef>
                          <a:spcPts val="0"/>
                        </a:spcBef>
                        <a:buClr>
                          <a:schemeClr val="dk1"/>
                        </a:buClr>
                        <a:buSzPct val="61111"/>
                        <a:buFont typeface="Arial"/>
                        <a:buNone/>
                      </a:pPr>
                      <a:r>
                        <a:rPr lang="zh-TW" sz="1800">
                          <a:solidFill>
                            <a:schemeClr val="dk1"/>
                          </a:solidFill>
                        </a:rPr>
                        <a:t>分類</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a:spcBef>
                          <a:spcPts val="0"/>
                        </a:spcBef>
                        <a:buNone/>
                      </a:pPr>
                      <a:r>
                        <a:rPr lang="zh-TW" sz="1800"/>
                        <a:t>L48</a:t>
                      </a:r>
                    </a:p>
                    <a:p>
                      <a:pPr lvl="0">
                        <a:spcBef>
                          <a:spcPts val="0"/>
                        </a:spcBef>
                        <a:buNone/>
                      </a:pPr>
                      <a:r>
                        <a:rPr lang="zh-TW" sz="1800"/>
                        <a:t>MultilayerPerceptron </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a:spcBef>
                          <a:spcPts val="0"/>
                        </a:spcBef>
                        <a:buNone/>
                      </a:pPr>
                      <a:r>
                        <a:rPr lang="zh-TW" sz="1800"/>
                        <a:t>Decision Trees</a:t>
                      </a:r>
                    </a:p>
                    <a:p>
                      <a:pPr lvl="0">
                        <a:spcBef>
                          <a:spcPts val="0"/>
                        </a:spcBef>
                        <a:buNone/>
                      </a:pPr>
                      <a:r>
                        <a:rPr lang="zh-TW" sz="1800"/>
                        <a:t>Neural Network</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381000">
                <a:tc>
                  <a:txBody>
                    <a:bodyPr>
                      <a:noAutofit/>
                    </a:bodyPr>
                    <a:lstStyle/>
                    <a:p>
                      <a:pPr lvl="0" rtl="0" algn="r">
                        <a:spcBef>
                          <a:spcPts val="0"/>
                        </a:spcBef>
                        <a:buNone/>
                      </a:pPr>
                      <a:r>
                        <a:rPr lang="zh-TW" sz="1800"/>
                        <a:t>關聯式規則</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a:spcBef>
                          <a:spcPts val="0"/>
                        </a:spcBef>
                        <a:buNone/>
                      </a:pPr>
                      <a:r>
                        <a:rPr lang="zh-TW" sz="1800"/>
                        <a:t>Apriori</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a:spcBef>
                          <a:spcPts val="0"/>
                        </a:spcBef>
                        <a:buNone/>
                      </a:pPr>
                      <a:r>
                        <a:rPr lang="zh-TW" sz="1800"/>
                        <a:t>Modeler</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381000">
                <a:tc>
                  <a:txBody>
                    <a:bodyPr>
                      <a:noAutofit/>
                    </a:bodyPr>
                    <a:lstStyle/>
                    <a:p>
                      <a:pPr lvl="0" algn="r">
                        <a:spcBef>
                          <a:spcPts val="0"/>
                        </a:spcBef>
                        <a:buNone/>
                      </a:pPr>
                      <a:r>
                        <a:rPr lang="zh-TW" sz="1800"/>
                        <a:t>時間序列預測</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a:spcBef>
                          <a:spcPts val="0"/>
                        </a:spcBef>
                        <a:buNone/>
                      </a:pPr>
                      <a:r>
                        <a:rPr lang="zh-TW" sz="1800"/>
                        <a:t>timeseriesForecasting</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a:spcBef>
                          <a:spcPts val="0"/>
                        </a:spcBef>
                        <a:buNone/>
                      </a:pPr>
                      <a:r>
                        <a:rPr lang="zh-TW" sz="1800"/>
                        <a:t>Forecasting</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381000">
                <a:tc>
                  <a:txBody>
                    <a:bodyPr>
                      <a:noAutofit/>
                    </a:bodyPr>
                    <a:lstStyle/>
                    <a:p>
                      <a:pPr lvl="0" rtl="0" algn="r">
                        <a:spcBef>
                          <a:spcPts val="0"/>
                        </a:spcBef>
                        <a:buNone/>
                      </a:pPr>
                      <a:r>
                        <a:rPr lang="zh-TW" sz="1800">
                          <a:solidFill>
                            <a:srgbClr val="FFFFFF"/>
                          </a:solidFill>
                        </a:rPr>
                        <a:t>價格</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rtl="0" algn="ctr">
                        <a:spcBef>
                          <a:spcPts val="0"/>
                        </a:spcBef>
                        <a:buNone/>
                      </a:pPr>
                      <a:r>
                        <a:rPr lang="zh-TW" sz="1800">
                          <a:solidFill>
                            <a:srgbClr val="FFFFFF"/>
                          </a:solidFill>
                        </a:rPr>
                        <a:t>免費</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algn="ctr">
                        <a:spcBef>
                          <a:spcPts val="0"/>
                        </a:spcBef>
                        <a:buNone/>
                      </a:pPr>
                      <a:r>
                        <a:rPr lang="zh-TW" sz="1800">
                          <a:solidFill>
                            <a:srgbClr val="FFFFFF"/>
                          </a:solidFill>
                        </a:rPr>
                        <a:t>各功能3萬6到5萬3不等</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r>
            </a:tbl>
          </a:graphicData>
        </a:graphic>
      </p:graphicFrame>
      <p:pic>
        <p:nvPicPr>
          <p:cNvPr id="376" name="Shape 376"/>
          <p:cNvPicPr preferRelativeResize="0"/>
          <p:nvPr/>
        </p:nvPicPr>
        <p:blipFill>
          <a:blip r:embed="rId3">
            <a:alphaModFix/>
          </a:blip>
          <a:stretch>
            <a:fillRect/>
          </a:stretch>
        </p:blipFill>
        <p:spPr>
          <a:xfrm>
            <a:off x="5399381" y="1554478"/>
            <a:ext cx="1134493" cy="1134496"/>
          </a:xfrm>
          <a:prstGeom prst="rect">
            <a:avLst/>
          </a:prstGeom>
          <a:noFill/>
          <a:ln>
            <a:noFill/>
          </a:ln>
        </p:spPr>
      </p:pic>
      <p:pic>
        <p:nvPicPr>
          <p:cNvPr descr="weka logo.png" id="377" name="Shape 377"/>
          <p:cNvPicPr preferRelativeResize="0"/>
          <p:nvPr/>
        </p:nvPicPr>
        <p:blipFill>
          <a:blip r:embed="rId4">
            <a:alphaModFix/>
          </a:blip>
          <a:stretch>
            <a:fillRect/>
          </a:stretch>
        </p:blipFill>
        <p:spPr>
          <a:xfrm>
            <a:off x="2654474" y="1554474"/>
            <a:ext cx="1134499" cy="1134499"/>
          </a:xfrm>
          <a:prstGeom prst="rect">
            <a:avLst/>
          </a:prstGeom>
          <a:noFill/>
          <a:ln>
            <a:noFill/>
          </a:ln>
        </p:spPr>
      </p:pic>
      <p:sp>
        <p:nvSpPr>
          <p:cNvPr id="378" name="Shape 378"/>
          <p:cNvSpPr/>
          <p:nvPr/>
        </p:nvSpPr>
        <p:spPr>
          <a:xfrm>
            <a:off x="2579250" y="3232825"/>
            <a:ext cx="5490000" cy="391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70" name="Shape 170"/>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71" name="Shape 171"/>
          <p:cNvPicPr preferRelativeResize="0"/>
          <p:nvPr/>
        </p:nvPicPr>
        <p:blipFill>
          <a:blip r:embed="rId3">
            <a:alphaModFix/>
          </a:blip>
          <a:stretch>
            <a:fillRect/>
          </a:stretch>
        </p:blipFill>
        <p:spPr>
          <a:xfrm>
            <a:off x="354700" y="391225"/>
            <a:ext cx="4229100" cy="5848350"/>
          </a:xfrm>
          <a:prstGeom prst="rect">
            <a:avLst/>
          </a:prstGeom>
          <a:noFill/>
          <a:ln>
            <a:noFill/>
          </a:ln>
        </p:spPr>
      </p:pic>
      <p:sp>
        <p:nvSpPr>
          <p:cNvPr id="172" name="Shape 172"/>
          <p:cNvSpPr txBox="1"/>
          <p:nvPr/>
        </p:nvSpPr>
        <p:spPr>
          <a:xfrm>
            <a:off x="4922100" y="2641625"/>
            <a:ext cx="3745800" cy="2731200"/>
          </a:xfrm>
          <a:prstGeom prst="rect">
            <a:avLst/>
          </a:prstGeom>
          <a:noFill/>
          <a:ln>
            <a:noFill/>
          </a:ln>
        </p:spPr>
        <p:txBody>
          <a:bodyPr anchorCtr="0" anchor="t" bIns="91425" lIns="91425" rIns="91425" tIns="91425">
            <a:noAutofit/>
          </a:bodyPr>
          <a:lstStyle/>
          <a:p>
            <a:pPr lvl="0" rtl="0">
              <a:lnSpc>
                <a:spcPct val="115000"/>
              </a:lnSpc>
              <a:spcBef>
                <a:spcPts val="560"/>
              </a:spcBef>
              <a:buNone/>
            </a:pPr>
            <a:r>
              <a:rPr lang="zh-TW" sz="2400">
                <a:solidFill>
                  <a:srgbClr val="FFFFFF"/>
                </a:solidFill>
                <a:latin typeface="Microsoft JhengHei"/>
                <a:ea typeface="Microsoft JhengHei"/>
                <a:cs typeface="Microsoft JhengHei"/>
                <a:sym typeface="Microsoft JhengHei"/>
              </a:rPr>
              <a:t>客戶筆數：200筆</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客戶編號</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距離最近消費天數</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消費頻率</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消費金額</a:t>
            </a:r>
          </a:p>
        </p:txBody>
      </p:sp>
      <p:sp>
        <p:nvSpPr>
          <p:cNvPr id="173" name="Shape 173"/>
          <p:cNvSpPr txBox="1"/>
          <p:nvPr/>
        </p:nvSpPr>
        <p:spPr>
          <a:xfrm>
            <a:off x="4922100" y="1485175"/>
            <a:ext cx="3851100" cy="1243800"/>
          </a:xfrm>
          <a:prstGeom prst="rect">
            <a:avLst/>
          </a:prstGeom>
          <a:noFill/>
          <a:ln>
            <a:noFill/>
          </a:ln>
        </p:spPr>
        <p:txBody>
          <a:bodyPr anchorCtr="0" anchor="ctr" bIns="91425" lIns="91425" rIns="91425" tIns="91425">
            <a:noAutofit/>
          </a:bodyPr>
          <a:lstStyle/>
          <a:p>
            <a:pPr lvl="0" rtl="0">
              <a:spcBef>
                <a:spcPts val="0"/>
              </a:spcBef>
              <a:buNone/>
            </a:pPr>
            <a:r>
              <a:rPr b="1" lang="zh-TW" sz="3600">
                <a:solidFill>
                  <a:srgbClr val="FFFFFF"/>
                </a:solidFill>
                <a:latin typeface="Microsoft JhengHei"/>
                <a:ea typeface="Microsoft JhengHei"/>
                <a:cs typeface="Microsoft JhengHei"/>
                <a:sym typeface="Microsoft JhengHei"/>
              </a:rPr>
              <a:t>客戶資料庫</a:t>
            </a:r>
          </a:p>
          <a:p>
            <a:pPr lvl="0" rtl="0">
              <a:spcBef>
                <a:spcPts val="0"/>
              </a:spcBef>
              <a:buNone/>
            </a:pPr>
            <a:r>
              <a:rPr b="1" lang="zh-TW" sz="3600">
                <a:solidFill>
                  <a:srgbClr val="FFFFFF"/>
                </a:solidFill>
                <a:latin typeface="Microsoft JhengHei"/>
                <a:ea typeface="Microsoft JhengHei"/>
                <a:cs typeface="Microsoft JhengHei"/>
                <a:sym typeface="Microsoft JhengHei"/>
              </a:rPr>
              <a:t>RFM模型</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385" name="Shape 385"/>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Clr>
                <a:schemeClr val="dk1"/>
              </a:buClr>
              <a:buSzPct val="34375"/>
              <a:buFont typeface="Arial"/>
              <a:buNone/>
            </a:pPr>
            <a:r>
              <a:rPr lang="zh-TW">
                <a:solidFill>
                  <a:schemeClr val="dk1"/>
                </a:solidFill>
              </a:rPr>
              <a:t>Weka編碼設定：正常顯示中文 </a:t>
            </a:r>
            <a:r>
              <a:rPr b="0" lang="zh-TW" sz="3200">
                <a:solidFill>
                  <a:schemeClr val="dk1"/>
                </a:solidFill>
              </a:rPr>
              <a:t>(1/2)</a:t>
            </a:r>
          </a:p>
        </p:txBody>
      </p:sp>
      <p:sp>
        <p:nvSpPr>
          <p:cNvPr id="386" name="Shape 386"/>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387" name="Shape 387"/>
          <p:cNvPicPr preferRelativeResize="0"/>
          <p:nvPr/>
        </p:nvPicPr>
        <p:blipFill>
          <a:blip r:embed="rId4">
            <a:alphaModFix/>
          </a:blip>
          <a:stretch>
            <a:fillRect/>
          </a:stretch>
        </p:blipFill>
        <p:spPr>
          <a:xfrm>
            <a:off x="4747045" y="2333395"/>
            <a:ext cx="3936000" cy="3627299"/>
          </a:xfrm>
          <a:prstGeom prst="rect">
            <a:avLst/>
          </a:prstGeom>
          <a:noFill/>
          <a:ln cap="flat" cmpd="sng" w="38100">
            <a:solidFill>
              <a:schemeClr val="accent3"/>
            </a:solidFill>
            <a:prstDash val="solid"/>
            <a:round/>
            <a:headEnd len="med" w="med" type="none"/>
            <a:tailEnd len="med" w="med" type="none"/>
          </a:ln>
        </p:spPr>
      </p:pic>
      <p:sp>
        <p:nvSpPr>
          <p:cNvPr id="388" name="Shape 388"/>
          <p:cNvSpPr txBox="1"/>
          <p:nvPr/>
        </p:nvSpPr>
        <p:spPr>
          <a:xfrm>
            <a:off x="508425" y="3017375"/>
            <a:ext cx="3705900" cy="1578600"/>
          </a:xfrm>
          <a:prstGeom prst="rect">
            <a:avLst/>
          </a:prstGeom>
          <a:noFill/>
          <a:ln>
            <a:noFill/>
          </a:ln>
        </p:spPr>
        <p:txBody>
          <a:bodyPr anchorCtr="0" anchor="t" bIns="91425" lIns="91425" rIns="91425" tIns="91425">
            <a:noAutofit/>
          </a:bodyPr>
          <a:lstStyle/>
          <a:p>
            <a:pPr indent="-381000" lvl="0" marL="457200" rtl="0">
              <a:spcBef>
                <a:spcPts val="0"/>
              </a:spcBef>
              <a:spcAft>
                <a:spcPts val="1000"/>
              </a:spcAft>
              <a:buClr>
                <a:srgbClr val="0000FF"/>
              </a:buClr>
              <a:buSzPct val="100000"/>
              <a:buChar char="●"/>
            </a:pPr>
            <a:r>
              <a:rPr lang="zh-TW" sz="2400" u="sng">
                <a:solidFill>
                  <a:srgbClr val="0000FF"/>
                </a:solidFill>
              </a:rPr>
              <a:t>Weka語系設定：顯示中文</a:t>
            </a:r>
          </a:p>
          <a:p>
            <a:pPr indent="-381000" lvl="0" marL="457200">
              <a:spcBef>
                <a:spcPts val="0"/>
              </a:spcBef>
              <a:spcAft>
                <a:spcPts val="1000"/>
              </a:spcAft>
              <a:buClr>
                <a:srgbClr val="0000FF"/>
              </a:buClr>
              <a:buSzPct val="100000"/>
              <a:buChar char="●"/>
            </a:pPr>
            <a:r>
              <a:rPr lang="zh-TW" sz="2400" u="sng">
                <a:solidFill>
                  <a:srgbClr val="0000FF"/>
                </a:solidFill>
              </a:rPr>
              <a:t>http://blog.pulipuli.info/2017/06/wekautf8-how-to-process-chinese-data-in.html</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Shape 394"/>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Weka編碼設定：正常顯示中文 </a:t>
            </a:r>
            <a:r>
              <a:rPr b="0" lang="zh-TW" sz="3200">
                <a:solidFill>
                  <a:schemeClr val="dk1"/>
                </a:solidFill>
              </a:rPr>
              <a:t>(2/2)</a:t>
            </a:r>
          </a:p>
        </p:txBody>
      </p:sp>
      <p:sp>
        <p:nvSpPr>
          <p:cNvPr id="395" name="Shape 395"/>
          <p:cNvSpPr txBox="1"/>
          <p:nvPr>
            <p:ph idx="1" type="body"/>
          </p:nvPr>
        </p:nvSpPr>
        <p:spPr>
          <a:xfrm>
            <a:off x="237250" y="1791150"/>
            <a:ext cx="4315500" cy="4711800"/>
          </a:xfrm>
          <a:prstGeom prst="rect">
            <a:avLst/>
          </a:prstGeom>
        </p:spPr>
        <p:txBody>
          <a:bodyPr anchorCtr="0" anchor="ctr" bIns="91425" lIns="91425" rIns="91425" tIns="91425">
            <a:noAutofit/>
          </a:bodyPr>
          <a:lstStyle/>
          <a:p>
            <a:pPr indent="-355600" lvl="0" marL="457200">
              <a:spcBef>
                <a:spcPts val="0"/>
              </a:spcBef>
              <a:spcAft>
                <a:spcPts val="1000"/>
              </a:spcAft>
              <a:buSzPct val="100000"/>
              <a:buAutoNum type="arabicPeriod"/>
            </a:pPr>
            <a:r>
              <a:rPr lang="zh-TW" sz="2000"/>
              <a:t>開啟Weka安裝目錄 </a:t>
            </a:r>
            <a:br>
              <a:rPr lang="zh-TW" sz="2000"/>
            </a:br>
            <a:r>
              <a:rPr lang="zh-TW" sz="2000"/>
              <a:t>C:\Program Files\Weka-3-8</a:t>
            </a:r>
          </a:p>
          <a:p>
            <a:pPr indent="-355600" lvl="0" marL="457200">
              <a:spcBef>
                <a:spcPts val="0"/>
              </a:spcBef>
              <a:spcAft>
                <a:spcPts val="1000"/>
              </a:spcAft>
              <a:buSzPct val="100000"/>
              <a:buAutoNum type="arabicPeriod"/>
            </a:pPr>
            <a:r>
              <a:rPr lang="zh-TW" sz="2000"/>
              <a:t>用文字編輯器開啟 RunWeka.ini  (例如使用「記事本」開啟)</a:t>
            </a:r>
          </a:p>
          <a:p>
            <a:pPr indent="-355600" lvl="0" marL="457200">
              <a:spcBef>
                <a:spcPts val="0"/>
              </a:spcBef>
              <a:spcAft>
                <a:spcPts val="1000"/>
              </a:spcAft>
              <a:buSzPct val="100000"/>
              <a:buAutoNum type="arabicPeriod"/>
            </a:pPr>
            <a:r>
              <a:rPr lang="zh-TW" sz="2000"/>
              <a:t>把以下設定</a:t>
            </a:r>
            <a:br>
              <a:rPr lang="zh-TW" sz="2000"/>
            </a:br>
            <a:r>
              <a:rPr lang="zh-TW" sz="2000"/>
              <a:t>fileEncoding=Cp1252</a:t>
            </a:r>
            <a:br>
              <a:rPr lang="zh-TW" sz="2000"/>
            </a:br>
            <a:r>
              <a:rPr lang="zh-TW" sz="2000"/>
              <a:t>改成</a:t>
            </a:r>
            <a:br>
              <a:rPr lang="zh-TW" sz="2000"/>
            </a:br>
            <a:r>
              <a:rPr lang="zh-TW" sz="2000"/>
              <a:t>fileEncoding=utf-8</a:t>
            </a:r>
          </a:p>
          <a:p>
            <a:pPr indent="-355600" lvl="0" marL="457200" rtl="0">
              <a:spcBef>
                <a:spcPts val="0"/>
              </a:spcBef>
              <a:spcAft>
                <a:spcPts val="1000"/>
              </a:spcAft>
              <a:buSzPct val="100000"/>
              <a:buAutoNum type="arabicPeriod"/>
            </a:pPr>
            <a:r>
              <a:rPr lang="zh-TW" sz="2000"/>
              <a:t>儲存檔案</a:t>
            </a:r>
          </a:p>
          <a:p>
            <a:pPr indent="-355600" lvl="0" marL="457200">
              <a:spcBef>
                <a:spcPts val="0"/>
              </a:spcBef>
              <a:spcAft>
                <a:spcPts val="1000"/>
              </a:spcAft>
              <a:buSzPct val="100000"/>
              <a:buAutoNum type="arabicPeriod"/>
            </a:pPr>
            <a:r>
              <a:rPr lang="zh-TW" sz="2000"/>
              <a:t>重新開啟Weka</a:t>
            </a:r>
          </a:p>
        </p:txBody>
      </p:sp>
      <p:sp>
        <p:nvSpPr>
          <p:cNvPr id="396" name="Shape 396"/>
          <p:cNvSpPr txBox="1"/>
          <p:nvPr>
            <p:ph idx="2" type="body"/>
          </p:nvPr>
        </p:nvSpPr>
        <p:spPr>
          <a:xfrm>
            <a:off x="4705350" y="1791150"/>
            <a:ext cx="4019400" cy="4711800"/>
          </a:xfrm>
          <a:prstGeom prst="rect">
            <a:avLst/>
          </a:prstGeom>
        </p:spPr>
        <p:txBody>
          <a:bodyPr anchorCtr="0" anchor="t" bIns="91425" lIns="91425" rIns="91425" tIns="91425">
            <a:noAutofit/>
          </a:bodyPr>
          <a:lstStyle/>
          <a:p>
            <a:pPr lvl="0">
              <a:spcBef>
                <a:spcPts val="0"/>
              </a:spcBef>
              <a:buNone/>
            </a:pPr>
            <a:r>
              <a:t/>
            </a:r>
            <a:endParaRPr/>
          </a:p>
        </p:txBody>
      </p:sp>
      <p:sp>
        <p:nvSpPr>
          <p:cNvPr id="397" name="Shape 397"/>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398" name="Shape 398"/>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399" name="Shape 399"/>
          <p:cNvPicPr preferRelativeResize="0"/>
          <p:nvPr/>
        </p:nvPicPr>
        <p:blipFill>
          <a:blip r:embed="rId4">
            <a:alphaModFix/>
          </a:blip>
          <a:stretch>
            <a:fillRect/>
          </a:stretch>
        </p:blipFill>
        <p:spPr>
          <a:xfrm>
            <a:off x="4747045" y="2333395"/>
            <a:ext cx="3936000" cy="3627299"/>
          </a:xfrm>
          <a:prstGeom prst="rect">
            <a:avLst/>
          </a:prstGeom>
          <a:noFill/>
          <a:ln cap="flat" cmpd="sng" w="38100">
            <a:solidFill>
              <a:schemeClr val="accent3"/>
            </a:solidFill>
            <a:prstDash val="solid"/>
            <a:round/>
            <a:headEnd len="med" w="med" type="none"/>
            <a:tailEnd len="med" w="med"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Shape 405"/>
          <p:cNvPicPr preferRelativeResize="0"/>
          <p:nvPr/>
        </p:nvPicPr>
        <p:blipFill>
          <a:blip r:embed="rId3">
            <a:alphaModFix/>
          </a:blip>
          <a:stretch>
            <a:fillRect/>
          </a:stretch>
        </p:blipFill>
        <p:spPr>
          <a:xfrm>
            <a:off x="354700" y="391225"/>
            <a:ext cx="4229100" cy="5848350"/>
          </a:xfrm>
          <a:prstGeom prst="rect">
            <a:avLst/>
          </a:prstGeom>
          <a:noFill/>
          <a:ln>
            <a:noFill/>
          </a:ln>
        </p:spPr>
      </p:pic>
      <p:sp>
        <p:nvSpPr>
          <p:cNvPr id="406" name="Shape 40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407" name="Shape 407"/>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a:spcBef>
                <a:spcPts val="0"/>
              </a:spcBef>
              <a:buNone/>
            </a:pPr>
            <a:r>
              <a:t/>
            </a:r>
            <a:endParaRPr/>
          </a:p>
        </p:txBody>
      </p:sp>
      <p:sp>
        <p:nvSpPr>
          <p:cNvPr id="408" name="Shape 408"/>
          <p:cNvSpPr txBox="1"/>
          <p:nvPr/>
        </p:nvSpPr>
        <p:spPr>
          <a:xfrm>
            <a:off x="4922100" y="2641625"/>
            <a:ext cx="3745800" cy="2731200"/>
          </a:xfrm>
          <a:prstGeom prst="rect">
            <a:avLst/>
          </a:prstGeom>
          <a:noFill/>
          <a:ln>
            <a:noFill/>
          </a:ln>
        </p:spPr>
        <p:txBody>
          <a:bodyPr anchorCtr="0" anchor="t" bIns="91425" lIns="91425" rIns="91425" tIns="91425">
            <a:noAutofit/>
          </a:bodyPr>
          <a:lstStyle/>
          <a:p>
            <a:pPr lvl="0" rtl="0">
              <a:lnSpc>
                <a:spcPct val="115000"/>
              </a:lnSpc>
              <a:spcBef>
                <a:spcPts val="560"/>
              </a:spcBef>
              <a:buNone/>
            </a:pPr>
            <a:r>
              <a:rPr lang="zh-TW" sz="2400">
                <a:solidFill>
                  <a:srgbClr val="FFFFFF"/>
                </a:solidFill>
                <a:latin typeface="Microsoft JhengHei"/>
                <a:ea typeface="Microsoft JhengHei"/>
                <a:cs typeface="Microsoft JhengHei"/>
                <a:sym typeface="Microsoft JhengHei"/>
              </a:rPr>
              <a:t>客戶筆數：200筆</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客戶編號</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距離最近消費天數</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消費頻率</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消費金額</a:t>
            </a:r>
          </a:p>
        </p:txBody>
      </p:sp>
      <p:sp>
        <p:nvSpPr>
          <p:cNvPr id="409" name="Shape 409"/>
          <p:cNvSpPr txBox="1"/>
          <p:nvPr/>
        </p:nvSpPr>
        <p:spPr>
          <a:xfrm>
            <a:off x="4922100" y="1485175"/>
            <a:ext cx="3851100" cy="1243800"/>
          </a:xfrm>
          <a:prstGeom prst="rect">
            <a:avLst/>
          </a:prstGeom>
          <a:noFill/>
          <a:ln>
            <a:noFill/>
          </a:ln>
        </p:spPr>
        <p:txBody>
          <a:bodyPr anchorCtr="0" anchor="ctr" bIns="91425" lIns="91425" rIns="91425" tIns="91425">
            <a:noAutofit/>
          </a:bodyPr>
          <a:lstStyle/>
          <a:p>
            <a:pPr lvl="0" rtl="0">
              <a:spcBef>
                <a:spcPts val="0"/>
              </a:spcBef>
              <a:buNone/>
            </a:pPr>
            <a:r>
              <a:rPr b="1" lang="zh-TW" sz="3600">
                <a:solidFill>
                  <a:srgbClr val="FFFFFF"/>
                </a:solidFill>
                <a:latin typeface="Microsoft JhengHei"/>
                <a:ea typeface="Microsoft JhengHei"/>
                <a:cs typeface="Microsoft JhengHei"/>
                <a:sym typeface="Microsoft JhengHei"/>
              </a:rPr>
              <a:t>客戶資料庫</a:t>
            </a:r>
          </a:p>
          <a:p>
            <a:pPr lvl="0" rtl="0">
              <a:spcBef>
                <a:spcPts val="0"/>
              </a:spcBef>
              <a:buNone/>
            </a:pPr>
            <a:r>
              <a:rPr b="1" lang="zh-TW" sz="3600">
                <a:solidFill>
                  <a:srgbClr val="FFFFFF"/>
                </a:solidFill>
                <a:latin typeface="Microsoft JhengHei"/>
                <a:ea typeface="Microsoft JhengHei"/>
                <a:cs typeface="Microsoft JhengHei"/>
                <a:sym typeface="Microsoft JhengHei"/>
              </a:rPr>
              <a:t>RFM模型</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Shape 41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416" name="Shape 416"/>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t/>
            </a:r>
            <a:endParaRPr/>
          </a:p>
        </p:txBody>
      </p:sp>
      <p:sp>
        <p:nvSpPr>
          <p:cNvPr id="417" name="Shape 417"/>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418" name="Shape 418"/>
          <p:cNvPicPr preferRelativeResize="0"/>
          <p:nvPr/>
        </p:nvPicPr>
        <p:blipFill>
          <a:blip r:embed="rId3">
            <a:alphaModFix/>
          </a:blip>
          <a:stretch>
            <a:fillRect/>
          </a:stretch>
        </p:blipFill>
        <p:spPr>
          <a:xfrm>
            <a:off x="1163600" y="487449"/>
            <a:ext cx="6816799" cy="3726525"/>
          </a:xfrm>
          <a:prstGeom prst="rect">
            <a:avLst/>
          </a:prstGeom>
          <a:noFill/>
          <a:ln>
            <a:noFill/>
          </a:ln>
        </p:spPr>
      </p:pic>
      <p:sp>
        <p:nvSpPr>
          <p:cNvPr id="419" name="Shape 419"/>
          <p:cNvSpPr txBox="1"/>
          <p:nvPr/>
        </p:nvSpPr>
        <p:spPr>
          <a:xfrm>
            <a:off x="0" y="4593200"/>
            <a:ext cx="9144000" cy="673500"/>
          </a:xfrm>
          <a:prstGeom prst="rect">
            <a:avLst/>
          </a:prstGeom>
          <a:solidFill>
            <a:srgbClr val="000000"/>
          </a:solidFill>
          <a:ln>
            <a:noFill/>
          </a:ln>
        </p:spPr>
        <p:txBody>
          <a:bodyPr anchorCtr="0" anchor="t" bIns="91425" lIns="91425" rIns="91425" tIns="91425">
            <a:noAutofit/>
          </a:bodyPr>
          <a:lstStyle/>
          <a:p>
            <a:pPr lvl="0" rtl="0" algn="ctr">
              <a:spcBef>
                <a:spcPts val="0"/>
              </a:spcBef>
              <a:buNone/>
            </a:pPr>
            <a:r>
              <a:rPr b="1" lang="zh-TW" sz="3200">
                <a:solidFill>
                  <a:srgbClr val="FFFFFF"/>
                </a:solidFill>
              </a:rPr>
              <a:t>「</a:t>
            </a:r>
            <a:r>
              <a:rPr b="1" lang="zh-TW" sz="3200">
                <a:solidFill>
                  <a:srgbClr val="FFFFFF"/>
                </a:solidFill>
              </a:rPr>
              <a:t>幫我找出最近消費、</a:t>
            </a:r>
          </a:p>
          <a:p>
            <a:pPr lvl="0" rtl="0" algn="ctr">
              <a:spcBef>
                <a:spcPts val="0"/>
              </a:spcBef>
              <a:buNone/>
            </a:pPr>
            <a:r>
              <a:rPr b="1" lang="zh-TW" sz="3200">
                <a:solidFill>
                  <a:srgbClr val="FFFFFF"/>
                </a:solidFill>
              </a:rPr>
              <a:t>消費頻率高、</a:t>
            </a:r>
          </a:p>
          <a:p>
            <a:pPr lvl="0" rtl="0" algn="ctr">
              <a:spcBef>
                <a:spcPts val="0"/>
              </a:spcBef>
              <a:buNone/>
            </a:pPr>
            <a:r>
              <a:rPr b="1" lang="zh-TW" sz="3200">
                <a:solidFill>
                  <a:srgbClr val="FFFFFF"/>
                </a:solidFill>
              </a:rPr>
              <a:t>消費金額大的客戶吧！</a:t>
            </a:r>
            <a:r>
              <a:rPr b="1" lang="zh-TW" sz="3200">
                <a:solidFill>
                  <a:srgbClr val="FFFFFF"/>
                </a:solidFill>
              </a:rPr>
              <a: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426" name="Shape 426"/>
          <p:cNvSpPr txBox="1"/>
          <p:nvPr>
            <p:ph idx="1" type="body"/>
          </p:nvPr>
        </p:nvSpPr>
        <p:spPr>
          <a:xfrm>
            <a:off x="4027900" y="1413225"/>
            <a:ext cx="4639800" cy="5081700"/>
          </a:xfrm>
          <a:prstGeom prst="rect">
            <a:avLst/>
          </a:prstGeom>
        </p:spPr>
        <p:txBody>
          <a:bodyPr anchorCtr="0" anchor="t" bIns="91425" lIns="91425" rIns="91425" tIns="91425">
            <a:noAutofit/>
          </a:bodyPr>
          <a:lstStyle/>
          <a:p>
            <a:pPr indent="-355600" lvl="0" marL="457200" rtl="0">
              <a:spcBef>
                <a:spcPts val="0"/>
              </a:spcBef>
              <a:buSzPct val="100000"/>
              <a:buAutoNum type="arabicPeriod"/>
            </a:pPr>
            <a:r>
              <a:rPr lang="zh-TW" sz="2000"/>
              <a:t>建立副本</a:t>
            </a:r>
          </a:p>
          <a:p>
            <a:pPr indent="-355600" lvl="0" marL="457200" rtl="0">
              <a:spcBef>
                <a:spcPts val="0"/>
              </a:spcBef>
              <a:buSzPct val="100000"/>
              <a:buAutoNum type="arabicPeriod"/>
            </a:pPr>
            <a:r>
              <a:rPr lang="zh-TW" sz="2000"/>
              <a:t>複製欄位</a:t>
            </a:r>
          </a:p>
          <a:p>
            <a:pPr indent="-355600" lvl="0" marL="457200" rtl="0">
              <a:spcBef>
                <a:spcPts val="0"/>
              </a:spcBef>
              <a:buSzPct val="100000"/>
              <a:buAutoNum type="arabicPeriod"/>
            </a:pPr>
            <a:r>
              <a:rPr lang="zh-TW" sz="2000"/>
              <a:t>下載成CSV</a:t>
            </a:r>
          </a:p>
          <a:p>
            <a:pPr indent="-355600" lvl="0" marL="457200" rtl="0">
              <a:spcBef>
                <a:spcPts val="0"/>
              </a:spcBef>
              <a:buSzPct val="100000"/>
              <a:buAutoNum type="arabicPeriod"/>
            </a:pPr>
            <a:r>
              <a:rPr lang="zh-TW" sz="2000"/>
              <a:t>開啟Weka ⇨ Explorer</a:t>
            </a:r>
          </a:p>
          <a:p>
            <a:pPr indent="-355600" lvl="0" marL="457200" rtl="0">
              <a:spcBef>
                <a:spcPts val="0"/>
              </a:spcBef>
              <a:buSzPct val="100000"/>
              <a:buAutoNum type="arabicPeriod"/>
            </a:pPr>
            <a:r>
              <a:rPr lang="zh-TW" sz="2000"/>
              <a:t>Open file 開啟CSV檔案</a:t>
            </a:r>
          </a:p>
          <a:p>
            <a:pPr indent="-355600" lvl="0" marL="457200" rtl="0">
              <a:spcBef>
                <a:spcPts val="0"/>
              </a:spcBef>
              <a:buSzPct val="100000"/>
              <a:buAutoNum type="arabicPeriod"/>
            </a:pPr>
            <a:r>
              <a:rPr lang="zh-TW" sz="2000"/>
              <a:t>選擇篩選器 Discretize</a:t>
            </a:r>
          </a:p>
          <a:p>
            <a:pPr indent="-355600" lvl="0" marL="457200" rtl="0">
              <a:spcBef>
                <a:spcPts val="0"/>
              </a:spcBef>
              <a:buSzPct val="100000"/>
              <a:buAutoNum type="arabicPeriod"/>
            </a:pPr>
            <a:r>
              <a:rPr lang="zh-TW" sz="2000"/>
              <a:t>設定篩選器 Discretize: 級距 </a:t>
            </a:r>
          </a:p>
          <a:p>
            <a:pPr indent="-355600" lvl="0" marL="457200" rtl="0">
              <a:spcBef>
                <a:spcPts val="0"/>
              </a:spcBef>
              <a:buSzPct val="100000"/>
              <a:buAutoNum type="arabicPeriod"/>
            </a:pPr>
            <a:r>
              <a:rPr lang="zh-TW" sz="2000"/>
              <a:t>套用篩選器 Apply</a:t>
            </a:r>
          </a:p>
          <a:p>
            <a:pPr indent="-355600" lvl="0" marL="457200" rtl="0">
              <a:spcBef>
                <a:spcPts val="0"/>
              </a:spcBef>
              <a:buSzPct val="100000"/>
              <a:buAutoNum type="arabicPeriod"/>
            </a:pPr>
            <a:r>
              <a:rPr lang="zh-TW" sz="2000"/>
              <a:t>設定篩選器 Discretize: 組號</a:t>
            </a:r>
          </a:p>
          <a:p>
            <a:pPr indent="-355600" lvl="0" marL="457200" rtl="0">
              <a:spcBef>
                <a:spcPts val="0"/>
              </a:spcBef>
              <a:buSzPct val="100000"/>
              <a:buAutoNum type="arabicPeriod"/>
            </a:pPr>
            <a:r>
              <a:rPr lang="zh-TW" sz="2000"/>
              <a:t>檢視轉換完成的資料：Edit</a:t>
            </a:r>
          </a:p>
          <a:p>
            <a:pPr indent="-355600" lvl="0" marL="457200" rtl="0">
              <a:spcBef>
                <a:spcPts val="0"/>
              </a:spcBef>
              <a:buSzPct val="100000"/>
              <a:buAutoNum type="arabicPeriod"/>
            </a:pPr>
            <a:r>
              <a:rPr lang="zh-TW" sz="2000"/>
              <a:t>儲存資料為CSV：Save</a:t>
            </a:r>
          </a:p>
          <a:p>
            <a:pPr indent="-355600" lvl="0" marL="457200" rtl="0">
              <a:spcBef>
                <a:spcPts val="0"/>
              </a:spcBef>
              <a:buSzPct val="100000"/>
              <a:buAutoNum type="arabicPeriod"/>
            </a:pPr>
            <a:r>
              <a:rPr lang="zh-TW" sz="2000"/>
              <a:t>以Google試算表開啟</a:t>
            </a:r>
          </a:p>
          <a:p>
            <a:pPr indent="-355600" lvl="0" marL="457200">
              <a:spcBef>
                <a:spcPts val="0"/>
              </a:spcBef>
              <a:buSzPct val="100000"/>
              <a:buAutoNum type="arabicPeriod"/>
            </a:pPr>
            <a:r>
              <a:rPr lang="zh-TW" sz="2000"/>
              <a:t>使用篩選器找到目標分組</a:t>
            </a:r>
          </a:p>
        </p:txBody>
      </p:sp>
      <p:sp>
        <p:nvSpPr>
          <p:cNvPr id="427" name="Shape 427"/>
          <p:cNvSpPr txBox="1"/>
          <p:nvPr>
            <p:ph type="title"/>
          </p:nvPr>
        </p:nvSpPr>
        <p:spPr>
          <a:xfrm>
            <a:off x="3258150" y="169425"/>
            <a:ext cx="5409600" cy="1243800"/>
          </a:xfrm>
          <a:prstGeom prst="rect">
            <a:avLst/>
          </a:prstGeom>
        </p:spPr>
        <p:txBody>
          <a:bodyPr anchorCtr="0" anchor="b" bIns="91425" lIns="91425" rIns="91425" tIns="91425">
            <a:noAutofit/>
          </a:bodyPr>
          <a:lstStyle/>
          <a:p>
            <a:pPr lvl="0">
              <a:spcBef>
                <a:spcPts val="0"/>
              </a:spcBef>
              <a:buNone/>
            </a:pPr>
            <a:r>
              <a:rPr lang="zh-TW"/>
              <a:t>W06-a. </a:t>
            </a:r>
            <a:r>
              <a:rPr lang="zh-TW">
                <a:solidFill>
                  <a:schemeClr val="dk1"/>
                </a:solidFill>
              </a:rPr>
              <a:t>RFM模型分析</a:t>
            </a:r>
          </a:p>
        </p:txBody>
      </p:sp>
      <p:cxnSp>
        <p:nvCxnSpPr>
          <p:cNvPr id="428" name="Shape 428"/>
          <p:cNvCxnSpPr/>
          <p:nvPr/>
        </p:nvCxnSpPr>
        <p:spPr>
          <a:xfrm>
            <a:off x="3429000" y="2595225"/>
            <a:ext cx="5061300" cy="0"/>
          </a:xfrm>
          <a:prstGeom prst="straightConnector1">
            <a:avLst/>
          </a:prstGeom>
          <a:noFill/>
          <a:ln cap="flat" cmpd="sng" w="9525">
            <a:solidFill>
              <a:schemeClr val="dk2"/>
            </a:solidFill>
            <a:prstDash val="solid"/>
            <a:round/>
            <a:headEnd len="lg" w="lg" type="none"/>
            <a:tailEnd len="lg" w="lg" type="none"/>
          </a:ln>
        </p:spPr>
      </p:cxnSp>
      <p:cxnSp>
        <p:nvCxnSpPr>
          <p:cNvPr id="429" name="Shape 429"/>
          <p:cNvCxnSpPr/>
          <p:nvPr/>
        </p:nvCxnSpPr>
        <p:spPr>
          <a:xfrm>
            <a:off x="3429000" y="5425325"/>
            <a:ext cx="5061300" cy="0"/>
          </a:xfrm>
          <a:prstGeom prst="straightConnector1">
            <a:avLst/>
          </a:prstGeom>
          <a:noFill/>
          <a:ln cap="flat" cmpd="sng" w="9525">
            <a:solidFill>
              <a:schemeClr val="dk2"/>
            </a:solidFill>
            <a:prstDash val="solid"/>
            <a:round/>
            <a:headEnd len="lg" w="lg" type="none"/>
            <a:tailEnd len="lg" w="lg" type="none"/>
          </a:ln>
        </p:spPr>
      </p:cxnSp>
      <p:pic>
        <p:nvPicPr>
          <p:cNvPr descr="weka logo.png" id="430" name="Shape 430"/>
          <p:cNvPicPr preferRelativeResize="0"/>
          <p:nvPr/>
        </p:nvPicPr>
        <p:blipFill>
          <a:blip r:embed="rId3">
            <a:alphaModFix/>
          </a:blip>
          <a:stretch>
            <a:fillRect/>
          </a:stretch>
        </p:blipFill>
        <p:spPr>
          <a:xfrm>
            <a:off x="3047999" y="2705924"/>
            <a:ext cx="770024" cy="770024"/>
          </a:xfrm>
          <a:prstGeom prst="rect">
            <a:avLst/>
          </a:prstGeom>
          <a:noFill/>
          <a:ln>
            <a:noFill/>
          </a:ln>
        </p:spPr>
      </p:pic>
      <p:pic>
        <p:nvPicPr>
          <p:cNvPr descr="google spreadsheet.png" id="431" name="Shape 431"/>
          <p:cNvPicPr preferRelativeResize="0"/>
          <p:nvPr/>
        </p:nvPicPr>
        <p:blipFill>
          <a:blip r:embed="rId4">
            <a:alphaModFix/>
          </a:blip>
          <a:stretch>
            <a:fillRect/>
          </a:stretch>
        </p:blipFill>
        <p:spPr>
          <a:xfrm>
            <a:off x="3047997" y="1413221"/>
            <a:ext cx="709800" cy="916649"/>
          </a:xfrm>
          <a:prstGeom prst="rect">
            <a:avLst/>
          </a:prstGeom>
          <a:noFill/>
          <a:ln>
            <a:noFill/>
          </a:ln>
        </p:spPr>
      </p:pic>
      <p:pic>
        <p:nvPicPr>
          <p:cNvPr descr="google spreadsheet.png" id="432" name="Shape 432"/>
          <p:cNvPicPr preferRelativeResize="0"/>
          <p:nvPr/>
        </p:nvPicPr>
        <p:blipFill>
          <a:blip r:embed="rId4">
            <a:alphaModFix/>
          </a:blip>
          <a:stretch>
            <a:fillRect/>
          </a:stretch>
        </p:blipFill>
        <p:spPr>
          <a:xfrm>
            <a:off x="3047997" y="5578271"/>
            <a:ext cx="709800" cy="9166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pic>
        <p:nvPicPr>
          <p:cNvPr id="438" name="Shape 438"/>
          <p:cNvPicPr preferRelativeResize="0"/>
          <p:nvPr/>
        </p:nvPicPr>
        <p:blipFill rotWithShape="1">
          <a:blip r:embed="rId3">
            <a:alphaModFix/>
          </a:blip>
          <a:srcRect b="49892" l="0" r="0" t="0"/>
          <a:stretch/>
        </p:blipFill>
        <p:spPr>
          <a:xfrm>
            <a:off x="4914900" y="3927550"/>
            <a:ext cx="4229100" cy="2930450"/>
          </a:xfrm>
          <a:prstGeom prst="rect">
            <a:avLst/>
          </a:prstGeom>
          <a:noFill/>
          <a:ln>
            <a:noFill/>
          </a:ln>
        </p:spPr>
      </p:pic>
      <p:sp>
        <p:nvSpPr>
          <p:cNvPr id="439" name="Shape 439"/>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1. </a:t>
            </a:r>
            <a:r>
              <a:rPr lang="zh-TW"/>
              <a:t>建立副本</a:t>
            </a:r>
          </a:p>
        </p:txBody>
      </p:sp>
      <p:sp>
        <p:nvSpPr>
          <p:cNvPr id="440" name="Shape 440"/>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solidFill>
                  <a:srgbClr val="000000"/>
                </a:solidFill>
              </a:rPr>
              <a:t>‹#›</a:t>
            </a:fld>
          </a:p>
        </p:txBody>
      </p:sp>
      <p:sp>
        <p:nvSpPr>
          <p:cNvPr id="441" name="Shape 441"/>
          <p:cNvSpPr txBox="1"/>
          <p:nvPr>
            <p:ph idx="2" type="subTitle"/>
          </p:nvPr>
        </p:nvSpPr>
        <p:spPr>
          <a:xfrm>
            <a:off x="24200" y="6583675"/>
            <a:ext cx="8191500" cy="274200"/>
          </a:xfrm>
          <a:prstGeom prst="rect">
            <a:avLst/>
          </a:prstGeom>
        </p:spPr>
        <p:txBody>
          <a:bodyPr anchorCtr="0" anchor="ctr" bIns="91425" lIns="91425" rIns="91425" tIns="91425">
            <a:noAutofit/>
          </a:bodyPr>
          <a:lstStyle/>
          <a:p>
            <a:pPr lvl="0">
              <a:spcBef>
                <a:spcPts val="0"/>
              </a:spcBef>
              <a:buNone/>
            </a:pPr>
            <a:r>
              <a:t/>
            </a:r>
            <a:endParaRPr/>
          </a:p>
        </p:txBody>
      </p:sp>
      <p:sp>
        <p:nvSpPr>
          <p:cNvPr id="442" name="Shape 442"/>
          <p:cNvSpPr/>
          <p:nvPr/>
        </p:nvSpPr>
        <p:spPr>
          <a:xfrm>
            <a:off x="5785300" y="4409950"/>
            <a:ext cx="2643600" cy="8319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RFM</a:t>
            </a:r>
          </a:p>
        </p:txBody>
      </p:sp>
      <p:pic>
        <p:nvPicPr>
          <p:cNvPr descr="google spreadsheet.png" id="443" name="Shape 443"/>
          <p:cNvPicPr preferRelativeResize="0"/>
          <p:nvPr/>
        </p:nvPicPr>
        <p:blipFill>
          <a:blip r:embed="rId4">
            <a:alphaModFix/>
          </a:blip>
          <a:stretch>
            <a:fillRect/>
          </a:stretch>
        </p:blipFill>
        <p:spPr>
          <a:xfrm>
            <a:off x="6600140" y="3220726"/>
            <a:ext cx="1013918" cy="1309409"/>
          </a:xfrm>
          <a:prstGeom prst="rect">
            <a:avLst/>
          </a:prstGeom>
          <a:noFill/>
          <a:ln>
            <a:noFill/>
          </a:ln>
        </p:spPr>
      </p:pic>
      <p:sp>
        <p:nvSpPr>
          <p:cNvPr id="444" name="Shape 444"/>
          <p:cNvSpPr/>
          <p:nvPr/>
        </p:nvSpPr>
        <p:spPr>
          <a:xfrm>
            <a:off x="946800" y="3321675"/>
            <a:ext cx="2643600" cy="2284500"/>
          </a:xfrm>
          <a:prstGeom prst="roundRect">
            <a:avLst>
              <a:gd fmla="val 16667" name="adj"/>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實作：RFM模型分析.docx</a:t>
            </a:r>
          </a:p>
        </p:txBody>
      </p:sp>
      <p:pic>
        <p:nvPicPr>
          <p:cNvPr descr="[slide] google doc document homepage webpage slide" id="445" name="Shape 445"/>
          <p:cNvPicPr preferRelativeResize="0"/>
          <p:nvPr/>
        </p:nvPicPr>
        <p:blipFill>
          <a:blip r:embed="rId5">
            <a:alphaModFix/>
          </a:blip>
          <a:stretch>
            <a:fillRect/>
          </a:stretch>
        </p:blipFill>
        <p:spPr>
          <a:xfrm>
            <a:off x="1599674" y="2452324"/>
            <a:ext cx="1227074" cy="1227074"/>
          </a:xfrm>
          <a:prstGeom prst="rect">
            <a:avLst/>
          </a:prstGeom>
          <a:noFill/>
          <a:ln>
            <a:noFill/>
          </a:ln>
        </p:spPr>
      </p:pic>
      <p:sp>
        <p:nvSpPr>
          <p:cNvPr id="446" name="Shape 446"/>
          <p:cNvSpPr/>
          <p:nvPr/>
        </p:nvSpPr>
        <p:spPr>
          <a:xfrm flipH="1">
            <a:off x="3897750" y="3909175"/>
            <a:ext cx="1682400" cy="941400"/>
          </a:xfrm>
          <a:prstGeom prst="leftArrow">
            <a:avLst>
              <a:gd fmla="val 50000" name="adj1"/>
              <a:gd fmla="val 50000" name="adj2"/>
            </a:avLst>
          </a:prstGeom>
          <a:solidFill>
            <a:schemeClr val="accent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google spreadsheet.png" id="447" name="Shape 447"/>
          <p:cNvPicPr preferRelativeResize="0"/>
          <p:nvPr/>
        </p:nvPicPr>
        <p:blipFill>
          <a:blip r:embed="rId6">
            <a:alphaModFix/>
          </a:blip>
          <a:stretch>
            <a:fillRect/>
          </a:stretch>
        </p:blipFill>
        <p:spPr>
          <a:xfrm>
            <a:off x="236997" y="169421"/>
            <a:ext cx="709799" cy="9166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454" name="Shape 454"/>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2. </a:t>
            </a:r>
            <a:r>
              <a:rPr lang="zh-TW"/>
              <a:t>複製欄位 (1/3)</a:t>
            </a:r>
          </a:p>
        </p:txBody>
      </p:sp>
      <p:sp>
        <p:nvSpPr>
          <p:cNvPr id="455" name="Shape 455"/>
          <p:cNvSpPr txBox="1"/>
          <p:nvPr>
            <p:ph idx="3" type="subTitle"/>
          </p:nvPr>
        </p:nvSpPr>
        <p:spPr>
          <a:xfrm>
            <a:off x="629325" y="1871825"/>
            <a:ext cx="3880800" cy="580800"/>
          </a:xfrm>
          <a:prstGeom prst="rect">
            <a:avLst/>
          </a:prstGeom>
        </p:spPr>
        <p:txBody>
          <a:bodyPr anchorCtr="0" anchor="t" bIns="91425" lIns="91425" rIns="91425" tIns="91425">
            <a:noAutofit/>
          </a:bodyPr>
          <a:lstStyle/>
          <a:p>
            <a:pPr indent="0" lvl="0" marL="0">
              <a:spcBef>
                <a:spcPts val="0"/>
              </a:spcBef>
              <a:buNone/>
            </a:pPr>
            <a:r>
              <a:rPr lang="zh-TW"/>
              <a:t>原始欄位</a:t>
            </a:r>
          </a:p>
        </p:txBody>
      </p:sp>
      <p:sp>
        <p:nvSpPr>
          <p:cNvPr id="456" name="Shape 456"/>
          <p:cNvSpPr txBox="1"/>
          <p:nvPr>
            <p:ph idx="1" type="body"/>
          </p:nvPr>
        </p:nvSpPr>
        <p:spPr>
          <a:xfrm>
            <a:off x="630237" y="2439813"/>
            <a:ext cx="3868800" cy="4032300"/>
          </a:xfrm>
          <a:prstGeom prst="rect">
            <a:avLst/>
          </a:prstGeom>
        </p:spPr>
        <p:txBody>
          <a:bodyPr anchorCtr="0" anchor="t" bIns="91425" lIns="91425" rIns="91425" tIns="91425">
            <a:noAutofit/>
          </a:bodyPr>
          <a:lstStyle/>
          <a:p>
            <a:pPr indent="-228600" lvl="0" marL="457200" rtl="0">
              <a:spcBef>
                <a:spcPts val="0"/>
              </a:spcBef>
              <a:buAutoNum type="alphaUcPeriod"/>
            </a:pPr>
            <a:r>
              <a:rPr lang="zh-TW"/>
              <a:t>客戶編號</a:t>
            </a:r>
          </a:p>
          <a:p>
            <a:pPr indent="-228600" lvl="0" marL="457200" rtl="0">
              <a:spcBef>
                <a:spcPts val="0"/>
              </a:spcBef>
              <a:buAutoNum type="alphaUcPeriod"/>
            </a:pPr>
            <a:r>
              <a:rPr lang="zh-TW"/>
              <a:t>距離最近消費天數</a:t>
            </a:r>
          </a:p>
          <a:p>
            <a:pPr indent="-228600" lvl="0" marL="457200" rtl="0">
              <a:spcBef>
                <a:spcPts val="0"/>
              </a:spcBef>
              <a:buAutoNum type="alphaUcPeriod"/>
            </a:pPr>
            <a:r>
              <a:rPr lang="zh-TW"/>
              <a:t>消費頻率</a:t>
            </a:r>
          </a:p>
          <a:p>
            <a:pPr indent="-228600" lvl="0" marL="457200">
              <a:spcBef>
                <a:spcPts val="0"/>
              </a:spcBef>
              <a:buAutoNum type="alphaUcPeriod"/>
            </a:pPr>
            <a:r>
              <a:rPr lang="zh-TW"/>
              <a:t>消費金額</a:t>
            </a:r>
          </a:p>
        </p:txBody>
      </p:sp>
      <p:sp>
        <p:nvSpPr>
          <p:cNvPr id="457" name="Shape 457"/>
          <p:cNvSpPr txBox="1"/>
          <p:nvPr>
            <p:ph idx="2" type="body"/>
          </p:nvPr>
        </p:nvSpPr>
        <p:spPr>
          <a:xfrm>
            <a:off x="4629150" y="2439813"/>
            <a:ext cx="3887700" cy="4032300"/>
          </a:xfrm>
          <a:prstGeom prst="rect">
            <a:avLst/>
          </a:prstGeom>
        </p:spPr>
        <p:txBody>
          <a:bodyPr anchorCtr="0" anchor="t" bIns="91425" lIns="91425" rIns="91425" tIns="91425">
            <a:noAutofit/>
          </a:bodyPr>
          <a:lstStyle/>
          <a:p>
            <a:pPr indent="-368300" lvl="0" marL="457200" rtl="0">
              <a:spcBef>
                <a:spcPts val="0"/>
              </a:spcBef>
              <a:buSzPct val="100000"/>
              <a:buAutoNum type="alphaUcPeriod"/>
            </a:pPr>
            <a:r>
              <a:rPr lang="zh-TW" sz="2200">
                <a:solidFill>
                  <a:schemeClr val="dk1"/>
                </a:solidFill>
              </a:rPr>
              <a:t>客戶編號</a:t>
            </a:r>
          </a:p>
          <a:p>
            <a:pPr indent="-368300" lvl="0" marL="457200" rtl="0">
              <a:spcBef>
                <a:spcPts val="0"/>
              </a:spcBef>
              <a:buSzPct val="100000"/>
              <a:buAutoNum type="alphaUcPeriod"/>
            </a:pPr>
            <a:r>
              <a:rPr lang="zh-TW" sz="2200">
                <a:solidFill>
                  <a:schemeClr val="dk1"/>
                </a:solidFill>
              </a:rPr>
              <a:t>距離最近消費天數</a:t>
            </a:r>
          </a:p>
          <a:p>
            <a:pPr indent="-368300" lvl="0" marL="457200" rtl="0">
              <a:spcBef>
                <a:spcPts val="0"/>
              </a:spcBef>
              <a:buClr>
                <a:srgbClr val="FF0000"/>
              </a:buClr>
              <a:buSzPct val="100000"/>
              <a:buAutoNum type="alphaUcPeriod"/>
            </a:pPr>
            <a:r>
              <a:rPr lang="zh-TW" sz="2200">
                <a:solidFill>
                  <a:srgbClr val="FF0000"/>
                </a:solidFill>
              </a:rPr>
              <a:t>距離最近消費天數_級距</a:t>
            </a:r>
          </a:p>
          <a:p>
            <a:pPr indent="-368300" lvl="0" marL="457200" rtl="0">
              <a:spcBef>
                <a:spcPts val="0"/>
              </a:spcBef>
              <a:buClr>
                <a:srgbClr val="FF0000"/>
              </a:buClr>
              <a:buSzPct val="100000"/>
              <a:buAutoNum type="alphaUcPeriod"/>
            </a:pPr>
            <a:r>
              <a:rPr lang="zh-TW" sz="2200">
                <a:solidFill>
                  <a:srgbClr val="FF0000"/>
                </a:solidFill>
              </a:rPr>
              <a:t>距離最近消費天數_組號</a:t>
            </a:r>
          </a:p>
          <a:p>
            <a:pPr indent="-368300" lvl="0" marL="457200" rtl="0">
              <a:spcBef>
                <a:spcPts val="0"/>
              </a:spcBef>
              <a:buSzPct val="100000"/>
              <a:buAutoNum type="alphaUcPeriod"/>
            </a:pPr>
            <a:r>
              <a:rPr lang="zh-TW" sz="2200">
                <a:solidFill>
                  <a:schemeClr val="dk1"/>
                </a:solidFill>
              </a:rPr>
              <a:t>消費頻率</a:t>
            </a:r>
          </a:p>
          <a:p>
            <a:pPr indent="-368300" lvl="0" marL="457200" rtl="0">
              <a:spcBef>
                <a:spcPts val="0"/>
              </a:spcBef>
              <a:buClr>
                <a:srgbClr val="FF0000"/>
              </a:buClr>
              <a:buSzPct val="100000"/>
              <a:buAutoNum type="alphaUcPeriod"/>
            </a:pPr>
            <a:r>
              <a:rPr lang="zh-TW" sz="2200">
                <a:solidFill>
                  <a:srgbClr val="FF0000"/>
                </a:solidFill>
              </a:rPr>
              <a:t>消費頻率_級距</a:t>
            </a:r>
          </a:p>
          <a:p>
            <a:pPr indent="-368300" lvl="0" marL="457200" rtl="0">
              <a:spcBef>
                <a:spcPts val="0"/>
              </a:spcBef>
              <a:buClr>
                <a:srgbClr val="FF0000"/>
              </a:buClr>
              <a:buSzPct val="100000"/>
              <a:buAutoNum type="alphaUcPeriod"/>
            </a:pPr>
            <a:r>
              <a:rPr lang="zh-TW" sz="2200">
                <a:solidFill>
                  <a:srgbClr val="FF0000"/>
                </a:solidFill>
              </a:rPr>
              <a:t>消費頻率_組號</a:t>
            </a:r>
          </a:p>
          <a:p>
            <a:pPr indent="-368300" lvl="0" marL="457200" rtl="0">
              <a:spcBef>
                <a:spcPts val="0"/>
              </a:spcBef>
              <a:buSzPct val="100000"/>
              <a:buAutoNum type="alphaUcPeriod"/>
            </a:pPr>
            <a:r>
              <a:rPr lang="zh-TW" sz="2200">
                <a:solidFill>
                  <a:schemeClr val="dk1"/>
                </a:solidFill>
              </a:rPr>
              <a:t>消費金額</a:t>
            </a:r>
          </a:p>
          <a:p>
            <a:pPr indent="-368300" lvl="0" marL="457200" rtl="0">
              <a:spcBef>
                <a:spcPts val="0"/>
              </a:spcBef>
              <a:buClr>
                <a:srgbClr val="FF0000"/>
              </a:buClr>
              <a:buSzPct val="100000"/>
              <a:buAutoNum type="alphaUcPeriod"/>
            </a:pPr>
            <a:r>
              <a:rPr lang="zh-TW" sz="2200">
                <a:solidFill>
                  <a:srgbClr val="FF0000"/>
                </a:solidFill>
              </a:rPr>
              <a:t>消費金額_級距</a:t>
            </a:r>
          </a:p>
          <a:p>
            <a:pPr indent="-368300" lvl="0" marL="457200" rtl="0">
              <a:spcBef>
                <a:spcPts val="0"/>
              </a:spcBef>
              <a:buClr>
                <a:srgbClr val="FF0000"/>
              </a:buClr>
              <a:buSzPct val="100000"/>
              <a:buAutoNum type="alphaUcPeriod"/>
            </a:pPr>
            <a:r>
              <a:rPr lang="zh-TW" sz="2200">
                <a:solidFill>
                  <a:srgbClr val="FF0000"/>
                </a:solidFill>
              </a:rPr>
              <a:t>消費金額_組號</a:t>
            </a:r>
          </a:p>
        </p:txBody>
      </p:sp>
      <p:sp>
        <p:nvSpPr>
          <p:cNvPr id="458" name="Shape 458"/>
          <p:cNvSpPr txBox="1"/>
          <p:nvPr>
            <p:ph idx="4" type="subTitle"/>
          </p:nvPr>
        </p:nvSpPr>
        <p:spPr>
          <a:xfrm>
            <a:off x="4632600" y="1871825"/>
            <a:ext cx="3880800" cy="580800"/>
          </a:xfrm>
          <a:prstGeom prst="rect">
            <a:avLst/>
          </a:prstGeom>
        </p:spPr>
        <p:txBody>
          <a:bodyPr anchorCtr="0" anchor="t" bIns="91425" lIns="91425" rIns="91425" tIns="91425">
            <a:noAutofit/>
          </a:bodyPr>
          <a:lstStyle/>
          <a:p>
            <a:pPr indent="0" lvl="0" marL="0">
              <a:spcBef>
                <a:spcPts val="0"/>
              </a:spcBef>
              <a:buNone/>
            </a:pPr>
            <a:r>
              <a:rPr lang="zh-TW"/>
              <a:t>新增欄位</a:t>
            </a:r>
          </a:p>
        </p:txBody>
      </p:sp>
      <p:sp>
        <p:nvSpPr>
          <p:cNvPr id="459" name="Shape 459"/>
          <p:cNvSpPr txBox="1"/>
          <p:nvPr>
            <p:ph idx="5" type="subTitle"/>
          </p:nvPr>
        </p:nvSpPr>
        <p:spPr>
          <a:xfrm>
            <a:off x="24200" y="6583675"/>
            <a:ext cx="8207700" cy="274200"/>
          </a:xfrm>
          <a:prstGeom prst="rect">
            <a:avLst/>
          </a:prstGeom>
        </p:spPr>
        <p:txBody>
          <a:bodyPr anchorCtr="0" anchor="ctr" bIns="91425" lIns="91425" rIns="91425" tIns="91425">
            <a:noAutofit/>
          </a:bodyPr>
          <a:lstStyle/>
          <a:p>
            <a:pPr lvl="0">
              <a:spcBef>
                <a:spcPts val="0"/>
              </a:spcBef>
              <a:buNone/>
            </a:pPr>
            <a:r>
              <a:t/>
            </a:r>
            <a:endParaRPr/>
          </a:p>
        </p:txBody>
      </p:sp>
      <p:pic>
        <p:nvPicPr>
          <p:cNvPr descr="google spreadsheet.png" id="460" name="Shape 460"/>
          <p:cNvPicPr preferRelativeResize="0"/>
          <p:nvPr/>
        </p:nvPicPr>
        <p:blipFill>
          <a:blip r:embed="rId3">
            <a:alphaModFix/>
          </a:blip>
          <a:stretch>
            <a:fillRect/>
          </a:stretch>
        </p:blipFill>
        <p:spPr>
          <a:xfrm>
            <a:off x="236997" y="169421"/>
            <a:ext cx="709799" cy="9166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Shape 466"/>
          <p:cNvSpPr txBox="1"/>
          <p:nvPr>
            <p:ph idx="1" type="body"/>
          </p:nvPr>
        </p:nvSpPr>
        <p:spPr>
          <a:xfrm>
            <a:off x="630237" y="2439813"/>
            <a:ext cx="3868800" cy="4032300"/>
          </a:xfrm>
          <a:prstGeom prst="rect">
            <a:avLst/>
          </a:prstGeom>
        </p:spPr>
        <p:txBody>
          <a:bodyPr anchorCtr="0" anchor="t" bIns="91425" lIns="91425" rIns="91425" tIns="91425">
            <a:noAutofit/>
          </a:bodyPr>
          <a:lstStyle/>
          <a:p>
            <a:pPr lvl="0">
              <a:spcBef>
                <a:spcPts val="0"/>
              </a:spcBef>
              <a:buNone/>
            </a:pPr>
            <a:r>
              <a:t/>
            </a:r>
            <a:endParaRPr/>
          </a:p>
        </p:txBody>
      </p:sp>
      <p:sp>
        <p:nvSpPr>
          <p:cNvPr id="467" name="Shape 467"/>
          <p:cNvSpPr txBox="1"/>
          <p:nvPr>
            <p:ph idx="2" type="body"/>
          </p:nvPr>
        </p:nvSpPr>
        <p:spPr>
          <a:xfrm>
            <a:off x="4629150" y="2439813"/>
            <a:ext cx="3887700" cy="4032300"/>
          </a:xfrm>
          <a:prstGeom prst="rect">
            <a:avLst/>
          </a:prstGeom>
        </p:spPr>
        <p:txBody>
          <a:bodyPr anchorCtr="0" anchor="t" bIns="91425" lIns="91425" rIns="91425" tIns="91425">
            <a:noAutofit/>
          </a:bodyPr>
          <a:lstStyle/>
          <a:p>
            <a:pPr lvl="0">
              <a:spcBef>
                <a:spcPts val="0"/>
              </a:spcBef>
              <a:buNone/>
            </a:pPr>
            <a:r>
              <a:t/>
            </a:r>
            <a:endParaRPr/>
          </a:p>
        </p:txBody>
      </p:sp>
      <p:pic>
        <p:nvPicPr>
          <p:cNvPr id="468" name="Shape 468"/>
          <p:cNvPicPr preferRelativeResize="0"/>
          <p:nvPr/>
        </p:nvPicPr>
        <p:blipFill rotWithShape="1">
          <a:blip r:embed="rId3">
            <a:alphaModFix/>
          </a:blip>
          <a:srcRect b="15519" l="8722" r="50441" t="15533"/>
          <a:stretch/>
        </p:blipFill>
        <p:spPr>
          <a:xfrm>
            <a:off x="1323112" y="2439825"/>
            <a:ext cx="2493225" cy="4032300"/>
          </a:xfrm>
          <a:prstGeom prst="rect">
            <a:avLst/>
          </a:prstGeom>
          <a:noFill/>
          <a:ln cap="flat" cmpd="sng" w="28575">
            <a:solidFill>
              <a:schemeClr val="accent3"/>
            </a:solidFill>
            <a:prstDash val="solid"/>
            <a:round/>
            <a:headEnd len="med" w="med" type="none"/>
            <a:tailEnd len="med" w="med" type="none"/>
          </a:ln>
        </p:spPr>
      </p:pic>
      <p:pic>
        <p:nvPicPr>
          <p:cNvPr id="469" name="Shape 469"/>
          <p:cNvPicPr preferRelativeResize="0"/>
          <p:nvPr/>
        </p:nvPicPr>
        <p:blipFill rotWithShape="1">
          <a:blip r:embed="rId4">
            <a:alphaModFix/>
          </a:blip>
          <a:srcRect b="14375" l="16789" r="40149" t="16678"/>
          <a:stretch/>
        </p:blipFill>
        <p:spPr>
          <a:xfrm>
            <a:off x="5258400" y="2439825"/>
            <a:ext cx="2629199" cy="4032300"/>
          </a:xfrm>
          <a:prstGeom prst="rect">
            <a:avLst/>
          </a:prstGeom>
          <a:noFill/>
          <a:ln cap="flat" cmpd="sng" w="28575">
            <a:solidFill>
              <a:schemeClr val="accent3"/>
            </a:solidFill>
            <a:prstDash val="solid"/>
            <a:round/>
            <a:headEnd len="med" w="med" type="none"/>
            <a:tailEnd len="med" w="med" type="none"/>
          </a:ln>
        </p:spPr>
      </p:pic>
      <p:sp>
        <p:nvSpPr>
          <p:cNvPr id="470" name="Shape 470"/>
          <p:cNvSpPr/>
          <p:nvPr/>
        </p:nvSpPr>
        <p:spPr>
          <a:xfrm>
            <a:off x="6248175" y="4331631"/>
            <a:ext cx="1185900" cy="332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471" name="Shape 47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472" name="Shape 472"/>
          <p:cNvSpPr txBox="1"/>
          <p:nvPr>
            <p:ph idx="3" type="subTitle"/>
          </p:nvPr>
        </p:nvSpPr>
        <p:spPr>
          <a:xfrm>
            <a:off x="629325" y="1871825"/>
            <a:ext cx="3880800" cy="580800"/>
          </a:xfrm>
          <a:prstGeom prst="rect">
            <a:avLst/>
          </a:prstGeom>
        </p:spPr>
        <p:txBody>
          <a:bodyPr anchorCtr="0" anchor="t" bIns="91425" lIns="91425" rIns="91425" tIns="91425">
            <a:noAutofit/>
          </a:bodyPr>
          <a:lstStyle/>
          <a:p>
            <a:pPr indent="-69850" lvl="0" marL="0">
              <a:spcBef>
                <a:spcPts val="0"/>
              </a:spcBef>
              <a:buClr>
                <a:schemeClr val="dk1"/>
              </a:buClr>
              <a:buSzPct val="45833"/>
              <a:buFont typeface="Arial"/>
              <a:buNone/>
            </a:pPr>
            <a:r>
              <a:rPr lang="zh-TW"/>
              <a:t>1</a:t>
            </a:r>
            <a:r>
              <a:rPr lang="zh-TW"/>
              <a:t>. 選取⇨複製</a:t>
            </a:r>
          </a:p>
        </p:txBody>
      </p:sp>
      <p:sp>
        <p:nvSpPr>
          <p:cNvPr id="473" name="Shape 473"/>
          <p:cNvSpPr txBox="1"/>
          <p:nvPr>
            <p:ph idx="4" type="subTitle"/>
          </p:nvPr>
        </p:nvSpPr>
        <p:spPr>
          <a:xfrm>
            <a:off x="4632600" y="1871825"/>
            <a:ext cx="3880800" cy="580800"/>
          </a:xfrm>
          <a:prstGeom prst="rect">
            <a:avLst/>
          </a:prstGeom>
        </p:spPr>
        <p:txBody>
          <a:bodyPr anchorCtr="0" anchor="t" bIns="91425" lIns="91425" rIns="91425" tIns="91425">
            <a:noAutofit/>
          </a:bodyPr>
          <a:lstStyle/>
          <a:p>
            <a:pPr indent="0" lvl="0" marL="0" rtl="0">
              <a:spcBef>
                <a:spcPts val="0"/>
              </a:spcBef>
              <a:buNone/>
            </a:pPr>
            <a:r>
              <a:rPr lang="zh-TW"/>
              <a:t>2</a:t>
            </a:r>
            <a:r>
              <a:rPr lang="zh-TW"/>
              <a:t>. 向右插入1欄</a:t>
            </a:r>
          </a:p>
          <a:p>
            <a:pPr indent="0" lvl="0" marL="0">
              <a:spcBef>
                <a:spcPts val="0"/>
              </a:spcBef>
              <a:buNone/>
            </a:pPr>
            <a:r>
              <a:t/>
            </a:r>
            <a:endParaRPr/>
          </a:p>
        </p:txBody>
      </p:sp>
      <p:sp>
        <p:nvSpPr>
          <p:cNvPr id="474" name="Shape 474"/>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2. 複製欄位 (2/3)</a:t>
            </a:r>
          </a:p>
        </p:txBody>
      </p:sp>
      <p:sp>
        <p:nvSpPr>
          <p:cNvPr id="475" name="Shape 475"/>
          <p:cNvSpPr/>
          <p:nvPr/>
        </p:nvSpPr>
        <p:spPr>
          <a:xfrm>
            <a:off x="1687162" y="5221575"/>
            <a:ext cx="1904700" cy="1184400"/>
          </a:xfrm>
          <a:prstGeom prst="wedgeRoundRectCallout">
            <a:avLst>
              <a:gd fmla="val 4639" name="adj1"/>
              <a:gd fmla="val -93150" name="adj2"/>
              <a:gd fmla="val 0" name="adj3"/>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Ctrl+C</a:t>
            </a:r>
          </a:p>
          <a:p>
            <a:pPr lvl="0" rtl="0" algn="ctr">
              <a:spcBef>
                <a:spcPts val="0"/>
              </a:spcBef>
              <a:buNone/>
            </a:pPr>
            <a:r>
              <a:rPr lang="zh-TW" sz="3200">
                <a:solidFill>
                  <a:srgbClr val="FFFFFF"/>
                </a:solidFill>
              </a:rPr>
              <a:t>複製</a:t>
            </a:r>
          </a:p>
        </p:txBody>
      </p:sp>
      <p:sp>
        <p:nvSpPr>
          <p:cNvPr id="476" name="Shape 476"/>
          <p:cNvSpPr txBox="1"/>
          <p:nvPr>
            <p:ph idx="5" type="subTitle"/>
          </p:nvPr>
        </p:nvSpPr>
        <p:spPr>
          <a:xfrm>
            <a:off x="24200" y="6583675"/>
            <a:ext cx="8207700" cy="274200"/>
          </a:xfrm>
          <a:prstGeom prst="rect">
            <a:avLst/>
          </a:prstGeom>
        </p:spPr>
        <p:txBody>
          <a:bodyPr anchorCtr="0" anchor="ctr" bIns="91425" lIns="91425" rIns="91425" tIns="91425">
            <a:noAutofit/>
          </a:bodyPr>
          <a:lstStyle/>
          <a:p>
            <a:pPr lvl="0">
              <a:spcBef>
                <a:spcPts val="0"/>
              </a:spcBef>
              <a:buNone/>
            </a:pPr>
            <a:r>
              <a:t/>
            </a:r>
            <a:endParaRPr/>
          </a:p>
        </p:txBody>
      </p:sp>
      <p:pic>
        <p:nvPicPr>
          <p:cNvPr descr="google spreadsheet.png" id="477" name="Shape 477"/>
          <p:cNvPicPr preferRelativeResize="0"/>
          <p:nvPr/>
        </p:nvPicPr>
        <p:blipFill>
          <a:blip r:embed="rId5">
            <a:alphaModFix/>
          </a:blip>
          <a:stretch>
            <a:fillRect/>
          </a:stretch>
        </p:blipFill>
        <p:spPr>
          <a:xfrm>
            <a:off x="236997" y="169421"/>
            <a:ext cx="709799" cy="9166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Shape 483"/>
          <p:cNvPicPr preferRelativeResize="0"/>
          <p:nvPr/>
        </p:nvPicPr>
        <p:blipFill rotWithShape="1">
          <a:blip r:embed="rId3">
            <a:alphaModFix/>
          </a:blip>
          <a:srcRect b="15002" l="22026" r="14295" t="16050"/>
          <a:stretch/>
        </p:blipFill>
        <p:spPr>
          <a:xfrm>
            <a:off x="4629150" y="2439825"/>
            <a:ext cx="3887700" cy="4032300"/>
          </a:xfrm>
          <a:prstGeom prst="rect">
            <a:avLst/>
          </a:prstGeom>
          <a:noFill/>
          <a:ln cap="flat" cmpd="sng" w="28575">
            <a:solidFill>
              <a:schemeClr val="accent3"/>
            </a:solidFill>
            <a:prstDash val="solid"/>
            <a:round/>
            <a:headEnd len="med" w="med" type="none"/>
            <a:tailEnd len="med" w="med" type="none"/>
          </a:ln>
        </p:spPr>
      </p:pic>
      <p:pic>
        <p:nvPicPr>
          <p:cNvPr id="484" name="Shape 484"/>
          <p:cNvPicPr preferRelativeResize="0"/>
          <p:nvPr/>
        </p:nvPicPr>
        <p:blipFill rotWithShape="1">
          <a:blip r:embed="rId4">
            <a:alphaModFix/>
          </a:blip>
          <a:srcRect b="15002" l="22939" r="33997" t="16050"/>
          <a:stretch/>
        </p:blipFill>
        <p:spPr>
          <a:xfrm>
            <a:off x="1187175" y="2439825"/>
            <a:ext cx="2629175" cy="4032300"/>
          </a:xfrm>
          <a:prstGeom prst="rect">
            <a:avLst/>
          </a:prstGeom>
          <a:noFill/>
          <a:ln cap="flat" cmpd="sng" w="28575">
            <a:solidFill>
              <a:schemeClr val="accent3"/>
            </a:solidFill>
            <a:prstDash val="solid"/>
            <a:round/>
            <a:headEnd len="med" w="med" type="none"/>
            <a:tailEnd len="med" w="med" type="none"/>
          </a:ln>
        </p:spPr>
      </p:pic>
      <p:sp>
        <p:nvSpPr>
          <p:cNvPr id="485" name="Shape 485"/>
          <p:cNvSpPr/>
          <p:nvPr/>
        </p:nvSpPr>
        <p:spPr>
          <a:xfrm>
            <a:off x="5620550" y="2828175"/>
            <a:ext cx="2023800" cy="332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486" name="Shape 48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487" name="Shape 487"/>
          <p:cNvSpPr txBox="1"/>
          <p:nvPr>
            <p:ph idx="3" type="subTitle"/>
          </p:nvPr>
        </p:nvSpPr>
        <p:spPr>
          <a:xfrm>
            <a:off x="629325" y="1871825"/>
            <a:ext cx="3880800" cy="580800"/>
          </a:xfrm>
          <a:prstGeom prst="rect">
            <a:avLst/>
          </a:prstGeom>
        </p:spPr>
        <p:txBody>
          <a:bodyPr anchorCtr="0" anchor="t" bIns="91425" lIns="91425" rIns="91425" tIns="91425">
            <a:noAutofit/>
          </a:bodyPr>
          <a:lstStyle/>
          <a:p>
            <a:pPr indent="0" lvl="0" marL="0" rtl="0">
              <a:spcBef>
                <a:spcPts val="0"/>
              </a:spcBef>
              <a:buNone/>
            </a:pPr>
            <a:r>
              <a:rPr lang="zh-TW"/>
              <a:t>3. 選取空欄⇨貼上</a:t>
            </a:r>
          </a:p>
        </p:txBody>
      </p:sp>
      <p:sp>
        <p:nvSpPr>
          <p:cNvPr id="488" name="Shape 488"/>
          <p:cNvSpPr txBox="1"/>
          <p:nvPr>
            <p:ph idx="4" type="subTitle"/>
          </p:nvPr>
        </p:nvSpPr>
        <p:spPr>
          <a:xfrm>
            <a:off x="4140250" y="1871825"/>
            <a:ext cx="4865400" cy="580800"/>
          </a:xfrm>
          <a:prstGeom prst="rect">
            <a:avLst/>
          </a:prstGeom>
        </p:spPr>
        <p:txBody>
          <a:bodyPr anchorCtr="0" anchor="t" bIns="91425" lIns="91425" rIns="91425" tIns="91425">
            <a:noAutofit/>
          </a:bodyPr>
          <a:lstStyle/>
          <a:p>
            <a:pPr indent="0" lvl="0" marL="0" rtl="0">
              <a:spcBef>
                <a:spcPts val="0"/>
              </a:spcBef>
              <a:buNone/>
            </a:pPr>
            <a:r>
              <a:rPr lang="zh-TW"/>
              <a:t>4</a:t>
            </a:r>
            <a:r>
              <a:rPr lang="zh-TW"/>
              <a:t>. </a:t>
            </a:r>
            <a:r>
              <a:rPr lang="zh-TW"/>
              <a:t>修改欄位名稱，加上「_級距」</a:t>
            </a:r>
          </a:p>
          <a:p>
            <a:pPr indent="0" lvl="0" marL="0" rtl="0">
              <a:spcBef>
                <a:spcPts val="0"/>
              </a:spcBef>
              <a:buNone/>
            </a:pPr>
            <a:r>
              <a:t/>
            </a:r>
            <a:endParaRPr/>
          </a:p>
        </p:txBody>
      </p:sp>
      <p:sp>
        <p:nvSpPr>
          <p:cNvPr id="489" name="Shape 489"/>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2. 複製欄位 (3/3)</a:t>
            </a:r>
          </a:p>
        </p:txBody>
      </p:sp>
      <p:sp>
        <p:nvSpPr>
          <p:cNvPr id="490" name="Shape 490"/>
          <p:cNvSpPr/>
          <p:nvPr/>
        </p:nvSpPr>
        <p:spPr>
          <a:xfrm>
            <a:off x="1687162" y="5221575"/>
            <a:ext cx="1904700" cy="1184400"/>
          </a:xfrm>
          <a:prstGeom prst="wedgeRoundRectCallout">
            <a:avLst>
              <a:gd fmla="val 4639" name="adj1"/>
              <a:gd fmla="val -93150" name="adj2"/>
              <a:gd fmla="val 0" name="adj3"/>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Ctrl+C</a:t>
            </a:r>
          </a:p>
          <a:p>
            <a:pPr lvl="0" rtl="0" algn="ctr">
              <a:spcBef>
                <a:spcPts val="0"/>
              </a:spcBef>
              <a:buNone/>
            </a:pPr>
            <a:r>
              <a:rPr lang="zh-TW" sz="3200">
                <a:solidFill>
                  <a:srgbClr val="FFFFFF"/>
                </a:solidFill>
              </a:rPr>
              <a:t>複製</a:t>
            </a:r>
          </a:p>
        </p:txBody>
      </p:sp>
      <p:sp>
        <p:nvSpPr>
          <p:cNvPr id="491" name="Shape 491"/>
          <p:cNvSpPr txBox="1"/>
          <p:nvPr>
            <p:ph idx="5" type="subTitle"/>
          </p:nvPr>
        </p:nvSpPr>
        <p:spPr>
          <a:xfrm>
            <a:off x="24200" y="6583675"/>
            <a:ext cx="82077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descr="google spreadsheet.png" id="492" name="Shape 492"/>
          <p:cNvPicPr preferRelativeResize="0"/>
          <p:nvPr/>
        </p:nvPicPr>
        <p:blipFill>
          <a:blip r:embed="rId5">
            <a:alphaModFix/>
          </a:blip>
          <a:stretch>
            <a:fillRect/>
          </a:stretch>
        </p:blipFill>
        <p:spPr>
          <a:xfrm>
            <a:off x="236997" y="169421"/>
            <a:ext cx="709799" cy="9166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Shape 498"/>
          <p:cNvPicPr preferRelativeResize="0"/>
          <p:nvPr/>
        </p:nvPicPr>
        <p:blipFill rotWithShape="1">
          <a:blip r:embed="rId3">
            <a:alphaModFix/>
          </a:blip>
          <a:srcRect b="15519" l="8722" r="50441" t="15533"/>
          <a:stretch/>
        </p:blipFill>
        <p:spPr>
          <a:xfrm>
            <a:off x="629325" y="2439825"/>
            <a:ext cx="2493225" cy="4032300"/>
          </a:xfrm>
          <a:prstGeom prst="rect">
            <a:avLst/>
          </a:prstGeom>
          <a:noFill/>
          <a:ln>
            <a:noFill/>
          </a:ln>
        </p:spPr>
      </p:pic>
      <p:pic>
        <p:nvPicPr>
          <p:cNvPr id="499" name="Shape 499"/>
          <p:cNvPicPr preferRelativeResize="0"/>
          <p:nvPr/>
        </p:nvPicPr>
        <p:blipFill rotWithShape="1">
          <a:blip r:embed="rId4">
            <a:alphaModFix/>
          </a:blip>
          <a:srcRect b="14375" l="16789" r="40149" t="16678"/>
          <a:stretch/>
        </p:blipFill>
        <p:spPr>
          <a:xfrm>
            <a:off x="3350487" y="2439825"/>
            <a:ext cx="2629199" cy="4032300"/>
          </a:xfrm>
          <a:prstGeom prst="rect">
            <a:avLst/>
          </a:prstGeom>
          <a:noFill/>
          <a:ln>
            <a:noFill/>
          </a:ln>
        </p:spPr>
      </p:pic>
      <p:sp>
        <p:nvSpPr>
          <p:cNvPr id="500" name="Shape 500"/>
          <p:cNvSpPr/>
          <p:nvPr/>
        </p:nvSpPr>
        <p:spPr>
          <a:xfrm>
            <a:off x="4340262" y="4331631"/>
            <a:ext cx="1185900" cy="332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501" name="Shape 50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502" name="Shape 502"/>
          <p:cNvSpPr txBox="1"/>
          <p:nvPr>
            <p:ph idx="3" type="subTitle"/>
          </p:nvPr>
        </p:nvSpPr>
        <p:spPr>
          <a:xfrm>
            <a:off x="629325" y="1871825"/>
            <a:ext cx="2637600" cy="580800"/>
          </a:xfrm>
          <a:prstGeom prst="rect">
            <a:avLst/>
          </a:prstGeom>
        </p:spPr>
        <p:txBody>
          <a:bodyPr anchorCtr="0" anchor="t" bIns="91425" lIns="91425" rIns="91425" tIns="91425">
            <a:noAutofit/>
          </a:bodyPr>
          <a:lstStyle/>
          <a:p>
            <a:pPr indent="0" lvl="0" marL="0" rtl="0">
              <a:spcBef>
                <a:spcPts val="0"/>
              </a:spcBef>
              <a:buNone/>
            </a:pPr>
            <a:r>
              <a:rPr lang="zh-TW"/>
              <a:t>1. 選取⇨複製</a:t>
            </a:r>
          </a:p>
        </p:txBody>
      </p:sp>
      <p:sp>
        <p:nvSpPr>
          <p:cNvPr id="503" name="Shape 503"/>
          <p:cNvSpPr txBox="1"/>
          <p:nvPr>
            <p:ph idx="4" type="subTitle"/>
          </p:nvPr>
        </p:nvSpPr>
        <p:spPr>
          <a:xfrm>
            <a:off x="3350118" y="1871825"/>
            <a:ext cx="2637600" cy="580800"/>
          </a:xfrm>
          <a:prstGeom prst="rect">
            <a:avLst/>
          </a:prstGeom>
        </p:spPr>
        <p:txBody>
          <a:bodyPr anchorCtr="0" anchor="t" bIns="91425" lIns="91425" rIns="91425" tIns="91425">
            <a:noAutofit/>
          </a:bodyPr>
          <a:lstStyle/>
          <a:p>
            <a:pPr indent="0" lvl="0" marL="0" rtl="0">
              <a:spcBef>
                <a:spcPts val="0"/>
              </a:spcBef>
              <a:buNone/>
            </a:pPr>
            <a:r>
              <a:rPr lang="zh-TW"/>
              <a:t>2. 向右插入1欄</a:t>
            </a:r>
          </a:p>
          <a:p>
            <a:pPr indent="0" lvl="0" marL="0" rtl="0">
              <a:spcBef>
                <a:spcPts val="0"/>
              </a:spcBef>
              <a:buNone/>
            </a:pPr>
            <a:r>
              <a:t/>
            </a:r>
            <a:endParaRPr/>
          </a:p>
        </p:txBody>
      </p:sp>
      <p:sp>
        <p:nvSpPr>
          <p:cNvPr id="504" name="Shape 504"/>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2. 複製欄位 (3/3)</a:t>
            </a:r>
          </a:p>
        </p:txBody>
      </p:sp>
      <p:sp>
        <p:nvSpPr>
          <p:cNvPr id="505" name="Shape 505"/>
          <p:cNvSpPr txBox="1"/>
          <p:nvPr>
            <p:ph idx="6" type="subTitle"/>
          </p:nvPr>
        </p:nvSpPr>
        <p:spPr>
          <a:xfrm>
            <a:off x="6073368" y="1871825"/>
            <a:ext cx="2637600" cy="580800"/>
          </a:xfrm>
          <a:prstGeom prst="rect">
            <a:avLst/>
          </a:prstGeom>
        </p:spPr>
        <p:txBody>
          <a:bodyPr anchorCtr="0" anchor="t" bIns="91425" lIns="91425" rIns="91425" tIns="91425">
            <a:noAutofit/>
          </a:bodyPr>
          <a:lstStyle/>
          <a:p>
            <a:pPr indent="0" lvl="0" marL="0" rtl="0">
              <a:spcBef>
                <a:spcPts val="0"/>
              </a:spcBef>
              <a:buNone/>
            </a:pPr>
            <a:r>
              <a:rPr lang="zh-TW"/>
              <a:t>3. 選取空欄⇨貼上</a:t>
            </a:r>
          </a:p>
          <a:p>
            <a:pPr indent="0" lvl="0" marL="0" rtl="0" algn="l">
              <a:spcBef>
                <a:spcPts val="0"/>
              </a:spcBef>
              <a:buNone/>
            </a:pPr>
            <a:r>
              <a:t/>
            </a:r>
            <a:endParaRPr/>
          </a:p>
        </p:txBody>
      </p:sp>
      <p:sp>
        <p:nvSpPr>
          <p:cNvPr id="506" name="Shape 506"/>
          <p:cNvSpPr txBox="1"/>
          <p:nvPr>
            <p:ph idx="5" type="body"/>
          </p:nvPr>
        </p:nvSpPr>
        <p:spPr>
          <a:xfrm>
            <a:off x="6071023" y="2439815"/>
            <a:ext cx="2642400" cy="4032300"/>
          </a:xfrm>
          <a:prstGeom prst="rect">
            <a:avLst/>
          </a:prstGeom>
        </p:spPr>
        <p:txBody>
          <a:bodyPr anchorCtr="0" anchor="t" bIns="91425" lIns="91425" rIns="91425" tIns="91425">
            <a:noAutofit/>
          </a:bodyPr>
          <a:lstStyle/>
          <a:p>
            <a:pPr lvl="0" rtl="0">
              <a:spcBef>
                <a:spcPts val="0"/>
              </a:spcBef>
              <a:buNone/>
            </a:pPr>
            <a:r>
              <a:t/>
            </a:r>
            <a:endParaRPr/>
          </a:p>
        </p:txBody>
      </p:sp>
      <p:sp>
        <p:nvSpPr>
          <p:cNvPr id="507" name="Shape 507"/>
          <p:cNvSpPr txBox="1"/>
          <p:nvPr>
            <p:ph idx="7" type="subTitle"/>
          </p:nvPr>
        </p:nvSpPr>
        <p:spPr>
          <a:xfrm>
            <a:off x="24200" y="6583675"/>
            <a:ext cx="81915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508" name="Shape 508"/>
          <p:cNvSpPr/>
          <p:nvPr/>
        </p:nvSpPr>
        <p:spPr>
          <a:xfrm>
            <a:off x="993375" y="5221575"/>
            <a:ext cx="1904700" cy="1184400"/>
          </a:xfrm>
          <a:prstGeom prst="wedgeRoundRectCallout">
            <a:avLst>
              <a:gd fmla="val 4639" name="adj1"/>
              <a:gd fmla="val -93150" name="adj2"/>
              <a:gd fmla="val 0" name="adj3"/>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Ctrl+C</a:t>
            </a:r>
          </a:p>
          <a:p>
            <a:pPr lvl="0" rtl="0" algn="ctr">
              <a:spcBef>
                <a:spcPts val="0"/>
              </a:spcBef>
              <a:buNone/>
            </a:pPr>
            <a:r>
              <a:rPr lang="zh-TW" sz="3200">
                <a:solidFill>
                  <a:srgbClr val="FFFFFF"/>
                </a:solidFill>
              </a:rPr>
              <a:t>複製</a:t>
            </a:r>
          </a:p>
        </p:txBody>
      </p:sp>
      <p:sp>
        <p:nvSpPr>
          <p:cNvPr id="509" name="Shape 509"/>
          <p:cNvSpPr/>
          <p:nvPr/>
        </p:nvSpPr>
        <p:spPr>
          <a:xfrm>
            <a:off x="6439875" y="5221575"/>
            <a:ext cx="1904700" cy="1184400"/>
          </a:xfrm>
          <a:prstGeom prst="wedgeRoundRectCallout">
            <a:avLst>
              <a:gd fmla="val 4639" name="adj1"/>
              <a:gd fmla="val -93150" name="adj2"/>
              <a:gd fmla="val 0" name="adj3"/>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Ctrl+V</a:t>
            </a:r>
          </a:p>
          <a:p>
            <a:pPr lvl="0" rtl="0" algn="ctr">
              <a:spcBef>
                <a:spcPts val="0"/>
              </a:spcBef>
              <a:buNone/>
            </a:pPr>
            <a:r>
              <a:rPr lang="zh-TW" sz="3200">
                <a:solidFill>
                  <a:srgbClr val="FFFFFF"/>
                </a:solidFill>
              </a:rPr>
              <a:t>貼上</a:t>
            </a:r>
          </a:p>
        </p:txBody>
      </p:sp>
      <p:pic>
        <p:nvPicPr>
          <p:cNvPr id="510" name="Shape 510"/>
          <p:cNvPicPr preferRelativeResize="0"/>
          <p:nvPr/>
        </p:nvPicPr>
        <p:blipFill rotWithShape="1">
          <a:blip r:embed="rId5">
            <a:alphaModFix/>
          </a:blip>
          <a:srcRect b="15002" l="22939" r="33997" t="16050"/>
          <a:stretch/>
        </p:blipFill>
        <p:spPr>
          <a:xfrm>
            <a:off x="6081800" y="2439825"/>
            <a:ext cx="2629175" cy="4032300"/>
          </a:xfrm>
          <a:prstGeom prst="rect">
            <a:avLst/>
          </a:prstGeom>
          <a:noFill/>
          <a:ln>
            <a:noFill/>
          </a:ln>
        </p:spPr>
      </p:pic>
      <p:pic>
        <p:nvPicPr>
          <p:cNvPr descr="google spreadsheet.png" id="511" name="Shape 511"/>
          <p:cNvPicPr preferRelativeResize="0"/>
          <p:nvPr/>
        </p:nvPicPr>
        <p:blipFill>
          <a:blip r:embed="rId6">
            <a:alphaModFix/>
          </a:blip>
          <a:stretch>
            <a:fillRect/>
          </a:stretch>
        </p:blipFill>
        <p:spPr>
          <a:xfrm>
            <a:off x="236997" y="169421"/>
            <a:ext cx="709799" cy="916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27578" l="0" r="0" t="0"/>
          <a:stretch/>
        </p:blipFill>
        <p:spPr>
          <a:xfrm>
            <a:off x="2386275" y="1728262"/>
            <a:ext cx="4229100" cy="4235574"/>
          </a:xfrm>
          <a:prstGeom prst="rect">
            <a:avLst/>
          </a:prstGeom>
          <a:noFill/>
          <a:ln>
            <a:noFill/>
          </a:ln>
        </p:spPr>
      </p:pic>
      <p:sp>
        <p:nvSpPr>
          <p:cNvPr id="180" name="Shape 180"/>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a:spcBef>
                <a:spcPts val="0"/>
              </a:spcBef>
              <a:buNone/>
            </a:pPr>
            <a:r>
              <a:t/>
            </a:r>
            <a:endParaRPr/>
          </a:p>
        </p:txBody>
      </p:sp>
      <p:sp>
        <p:nvSpPr>
          <p:cNvPr id="181" name="Shape 18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82" name="Shape 182"/>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看我施展資料敘述級的技巧</a:t>
            </a:r>
          </a:p>
        </p:txBody>
      </p:sp>
      <p:grpSp>
        <p:nvGrpSpPr>
          <p:cNvPr id="183" name="Shape 183"/>
          <p:cNvGrpSpPr/>
          <p:nvPr/>
        </p:nvGrpSpPr>
        <p:grpSpPr>
          <a:xfrm>
            <a:off x="2837585" y="1196600"/>
            <a:ext cx="3037614" cy="1243800"/>
            <a:chOff x="476260" y="1951100"/>
            <a:chExt cx="3037614" cy="1243800"/>
          </a:xfrm>
        </p:grpSpPr>
        <p:sp>
          <p:nvSpPr>
            <p:cNvPr id="184" name="Shape 184"/>
            <p:cNvSpPr/>
            <p:nvPr/>
          </p:nvSpPr>
          <p:spPr>
            <a:xfrm>
              <a:off x="1168475" y="2191250"/>
              <a:ext cx="2345400" cy="763500"/>
            </a:xfrm>
            <a:prstGeom prst="roundRect">
              <a:avLst>
                <a:gd fmla="val 16667" name="adj"/>
              </a:avLst>
            </a:prstGeom>
            <a:solidFill>
              <a:srgbClr val="FFFFFF"/>
            </a:solidFill>
            <a:ln cap="flat" cmpd="sng" w="38100">
              <a:solidFill>
                <a:srgbClr val="FF9900"/>
              </a:solidFill>
              <a:prstDash val="solid"/>
              <a:round/>
              <a:headEnd len="med" w="med" type="none"/>
              <a:tailEnd len="med" w="med" type="none"/>
            </a:ln>
          </p:spPr>
          <p:txBody>
            <a:bodyPr anchorCtr="0" anchor="ctr" bIns="91425" lIns="91425" rIns="91425" tIns="91425">
              <a:noAutofit/>
            </a:bodyPr>
            <a:lstStyle/>
            <a:p>
              <a:pPr lvl="0" rtl="0" algn="r">
                <a:spcBef>
                  <a:spcPts val="0"/>
                </a:spcBef>
                <a:buNone/>
              </a:pPr>
              <a:r>
                <a:rPr b="1" lang="zh-TW" sz="3200"/>
                <a:t>統計圖表   </a:t>
              </a:r>
            </a:p>
          </p:txBody>
        </p:sp>
        <p:sp>
          <p:nvSpPr>
            <p:cNvPr id="185" name="Shape 185"/>
            <p:cNvSpPr/>
            <p:nvPr/>
          </p:nvSpPr>
          <p:spPr>
            <a:xfrm>
              <a:off x="476260" y="1951100"/>
              <a:ext cx="1243800" cy="1243800"/>
            </a:xfrm>
            <a:prstGeom prst="wedgeEllipseCallout">
              <a:avLst>
                <a:gd fmla="val 34337" name="adj1"/>
                <a:gd fmla="val 76343" name="adj2"/>
              </a:avLst>
            </a:prstGeom>
            <a:solidFill>
              <a:srgbClr val="F79646"/>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solidFill>
                  <a:srgbClr val="FFFFFF"/>
                </a:solidFill>
              </a:endParaRPr>
            </a:p>
          </p:txBody>
        </p:sp>
        <p:pic>
          <p:nvPicPr>
            <p:cNvPr descr="[Slide] Bar Chart 長條圖 Slide" id="186" name="Shape 186"/>
            <p:cNvPicPr preferRelativeResize="0"/>
            <p:nvPr/>
          </p:nvPicPr>
          <p:blipFill>
            <a:blip r:embed="rId4">
              <a:alphaModFix/>
            </a:blip>
            <a:stretch>
              <a:fillRect/>
            </a:stretch>
          </p:blipFill>
          <p:spPr>
            <a:xfrm>
              <a:off x="679050" y="2153905"/>
              <a:ext cx="838200" cy="838188"/>
            </a:xfrm>
            <a:prstGeom prst="rect">
              <a:avLst/>
            </a:prstGeom>
            <a:noFill/>
            <a:ln>
              <a:noFill/>
            </a:ln>
          </p:spPr>
        </p:pic>
      </p:grpSp>
      <p:grpSp>
        <p:nvGrpSpPr>
          <p:cNvPr id="187" name="Shape 187"/>
          <p:cNvGrpSpPr/>
          <p:nvPr/>
        </p:nvGrpSpPr>
        <p:grpSpPr>
          <a:xfrm>
            <a:off x="1123275" y="4894125"/>
            <a:ext cx="3025885" cy="1243800"/>
            <a:chOff x="1168475" y="3512525"/>
            <a:chExt cx="3025885" cy="1243800"/>
          </a:xfrm>
        </p:grpSpPr>
        <p:sp>
          <p:nvSpPr>
            <p:cNvPr id="188" name="Shape 188"/>
            <p:cNvSpPr/>
            <p:nvPr/>
          </p:nvSpPr>
          <p:spPr>
            <a:xfrm>
              <a:off x="1168475" y="3778975"/>
              <a:ext cx="2345400" cy="7635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3200"/>
                <a:t>均值</a:t>
              </a:r>
            </a:p>
          </p:txBody>
        </p:sp>
        <p:sp>
          <p:nvSpPr>
            <p:cNvPr id="189" name="Shape 189"/>
            <p:cNvSpPr/>
            <p:nvPr/>
          </p:nvSpPr>
          <p:spPr>
            <a:xfrm>
              <a:off x="2950560" y="3512525"/>
              <a:ext cx="1243800" cy="1243800"/>
            </a:xfrm>
            <a:prstGeom prst="wedgeEllipseCallout">
              <a:avLst>
                <a:gd fmla="val 40697" name="adj1"/>
                <a:gd fmla="val -73780" name="adj2"/>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solidFill>
                  <a:srgbClr val="FFFFFF"/>
                </a:solidFill>
              </a:endParaRPr>
            </a:p>
          </p:txBody>
        </p:sp>
        <p:pic>
          <p:nvPicPr>
            <p:cNvPr id="190" name="Shape 190"/>
            <p:cNvPicPr preferRelativeResize="0"/>
            <p:nvPr/>
          </p:nvPicPr>
          <p:blipFill>
            <a:blip r:embed="rId5">
              <a:alphaModFix/>
            </a:blip>
            <a:stretch>
              <a:fillRect/>
            </a:stretch>
          </p:blipFill>
          <p:spPr>
            <a:xfrm>
              <a:off x="3153350" y="3741609"/>
              <a:ext cx="838199" cy="838229"/>
            </a:xfrm>
            <a:prstGeom prst="rect">
              <a:avLst/>
            </a:prstGeom>
            <a:noFill/>
            <a:ln>
              <a:noFill/>
            </a:ln>
          </p:spPr>
        </p:pic>
      </p:grpSp>
      <p:grpSp>
        <p:nvGrpSpPr>
          <p:cNvPr id="191" name="Shape 191"/>
          <p:cNvGrpSpPr/>
          <p:nvPr/>
        </p:nvGrpSpPr>
        <p:grpSpPr>
          <a:xfrm>
            <a:off x="5402285" y="4894125"/>
            <a:ext cx="3037614" cy="1243800"/>
            <a:chOff x="476260" y="5086200"/>
            <a:chExt cx="3037614" cy="1243800"/>
          </a:xfrm>
        </p:grpSpPr>
        <p:sp>
          <p:nvSpPr>
            <p:cNvPr id="192" name="Shape 192"/>
            <p:cNvSpPr/>
            <p:nvPr/>
          </p:nvSpPr>
          <p:spPr>
            <a:xfrm>
              <a:off x="1168475" y="5348750"/>
              <a:ext cx="2345400" cy="763500"/>
            </a:xfrm>
            <a:prstGeom prst="roundRect">
              <a:avLst>
                <a:gd fmla="val 16667" name="adj"/>
              </a:avLst>
            </a:prstGeom>
            <a:solidFill>
              <a:srgbClr val="FFFFFF"/>
            </a:solidFill>
            <a:ln cap="flat" cmpd="sng" w="38100">
              <a:solidFill>
                <a:srgbClr val="18497B"/>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3200"/>
                <a:t>離度</a:t>
              </a:r>
            </a:p>
          </p:txBody>
        </p:sp>
        <p:sp>
          <p:nvSpPr>
            <p:cNvPr id="193" name="Shape 193"/>
            <p:cNvSpPr/>
            <p:nvPr/>
          </p:nvSpPr>
          <p:spPr>
            <a:xfrm>
              <a:off x="476260" y="5086200"/>
              <a:ext cx="1243800" cy="1243800"/>
            </a:xfrm>
            <a:prstGeom prst="wedgeEllipseCallout">
              <a:avLst>
                <a:gd fmla="val -46508" name="adj1"/>
                <a:gd fmla="val -62878" name="adj2"/>
              </a:avLst>
            </a:prstGeom>
            <a:solidFill>
              <a:srgbClr val="1F497D"/>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solidFill>
                  <a:srgbClr val="FFFFFF"/>
                </a:solidFill>
              </a:endParaRPr>
            </a:p>
          </p:txBody>
        </p:sp>
        <p:grpSp>
          <p:nvGrpSpPr>
            <p:cNvPr id="194" name="Shape 194"/>
            <p:cNvGrpSpPr/>
            <p:nvPr/>
          </p:nvGrpSpPr>
          <p:grpSpPr>
            <a:xfrm>
              <a:off x="679069" y="5472534"/>
              <a:ext cx="838150" cy="471131"/>
              <a:chOff x="679050" y="5356525"/>
              <a:chExt cx="1088225" cy="611700"/>
            </a:xfrm>
          </p:grpSpPr>
          <p:cxnSp>
            <p:nvCxnSpPr>
              <p:cNvPr id="195" name="Shape 195"/>
              <p:cNvCxnSpPr/>
              <p:nvPr/>
            </p:nvCxnSpPr>
            <p:spPr>
              <a:xfrm>
                <a:off x="679050" y="5356525"/>
                <a:ext cx="0" cy="611700"/>
              </a:xfrm>
              <a:prstGeom prst="straightConnector1">
                <a:avLst/>
              </a:prstGeom>
              <a:noFill/>
              <a:ln cap="flat" cmpd="sng" w="28575">
                <a:solidFill>
                  <a:srgbClr val="FFFFFF"/>
                </a:solidFill>
                <a:prstDash val="solid"/>
                <a:round/>
                <a:headEnd len="lg" w="lg" type="none"/>
                <a:tailEnd len="lg" w="lg" type="none"/>
              </a:ln>
            </p:spPr>
          </p:cxnSp>
          <p:cxnSp>
            <p:nvCxnSpPr>
              <p:cNvPr id="196" name="Shape 196"/>
              <p:cNvCxnSpPr/>
              <p:nvPr/>
            </p:nvCxnSpPr>
            <p:spPr>
              <a:xfrm>
                <a:off x="1755400" y="5356525"/>
                <a:ext cx="0" cy="611700"/>
              </a:xfrm>
              <a:prstGeom prst="straightConnector1">
                <a:avLst/>
              </a:prstGeom>
              <a:noFill/>
              <a:ln cap="flat" cmpd="sng" w="28575">
                <a:solidFill>
                  <a:srgbClr val="FFFFFF"/>
                </a:solidFill>
                <a:prstDash val="solid"/>
                <a:round/>
                <a:headEnd len="lg" w="lg" type="none"/>
                <a:tailEnd len="lg" w="lg" type="none"/>
              </a:ln>
            </p:spPr>
          </p:cxnSp>
          <p:cxnSp>
            <p:nvCxnSpPr>
              <p:cNvPr id="197" name="Shape 197"/>
              <p:cNvCxnSpPr/>
              <p:nvPr/>
            </p:nvCxnSpPr>
            <p:spPr>
              <a:xfrm>
                <a:off x="702575" y="5650600"/>
                <a:ext cx="1064700" cy="0"/>
              </a:xfrm>
              <a:prstGeom prst="straightConnector1">
                <a:avLst/>
              </a:prstGeom>
              <a:noFill/>
              <a:ln cap="flat" cmpd="sng" w="19050">
                <a:solidFill>
                  <a:srgbClr val="FFFFFF"/>
                </a:solidFill>
                <a:prstDash val="dash"/>
                <a:round/>
                <a:headEnd len="lg" w="lg" type="triangle"/>
                <a:tailEnd len="lg" w="lg" type="triangle"/>
              </a:ln>
            </p:spPr>
          </p:cxn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Shape 517"/>
          <p:cNvSpPr/>
          <p:nvPr/>
        </p:nvSpPr>
        <p:spPr>
          <a:xfrm>
            <a:off x="6162625" y="5505875"/>
            <a:ext cx="2643600" cy="8319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2400"/>
              <a:t>RFM - data.csv</a:t>
            </a:r>
          </a:p>
        </p:txBody>
      </p:sp>
      <p:sp>
        <p:nvSpPr>
          <p:cNvPr id="518" name="Shape 51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19" name="Shape 519"/>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sp>
        <p:nvSpPr>
          <p:cNvPr id="520" name="Shape 520"/>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3. </a:t>
            </a:r>
            <a:r>
              <a:rPr lang="zh-TW"/>
              <a:t>下載成CSV</a:t>
            </a:r>
          </a:p>
        </p:txBody>
      </p:sp>
      <p:sp>
        <p:nvSpPr>
          <p:cNvPr id="521" name="Shape 521"/>
          <p:cNvSpPr txBox="1"/>
          <p:nvPr/>
        </p:nvSpPr>
        <p:spPr>
          <a:xfrm>
            <a:off x="6060025" y="1783075"/>
            <a:ext cx="3010200" cy="3171000"/>
          </a:xfrm>
          <a:prstGeom prst="rect">
            <a:avLst/>
          </a:prstGeom>
          <a:noFill/>
          <a:ln>
            <a:noFill/>
          </a:ln>
        </p:spPr>
        <p:txBody>
          <a:bodyPr anchorCtr="0" anchor="ctr" bIns="91425" lIns="91425" rIns="91425" tIns="91425">
            <a:noAutofit/>
          </a:bodyPr>
          <a:lstStyle/>
          <a:p>
            <a:pPr indent="-381000" lvl="0" marL="457200" rtl="0">
              <a:lnSpc>
                <a:spcPct val="150000"/>
              </a:lnSpc>
              <a:spcBef>
                <a:spcPts val="560"/>
              </a:spcBef>
              <a:buClr>
                <a:srgbClr val="1F497D"/>
              </a:buClr>
              <a:buSzPct val="100000"/>
              <a:buFont typeface="Noto Symbol"/>
              <a:buAutoNum type="arabicPeriod"/>
            </a:pPr>
            <a:r>
              <a:rPr lang="zh-TW" sz="2400">
                <a:latin typeface="Microsoft JhengHei"/>
                <a:ea typeface="Microsoft JhengHei"/>
                <a:cs typeface="Microsoft JhengHei"/>
                <a:sym typeface="Microsoft JhengHei"/>
              </a:rPr>
              <a:t>檔案</a:t>
            </a:r>
          </a:p>
          <a:p>
            <a:pPr indent="-381000" lvl="0" marL="457200" rtl="0">
              <a:lnSpc>
                <a:spcPct val="150000"/>
              </a:lnSpc>
              <a:spcBef>
                <a:spcPts val="560"/>
              </a:spcBef>
              <a:buClr>
                <a:srgbClr val="1F497D"/>
              </a:buClr>
              <a:buSzPct val="100000"/>
              <a:buFont typeface="Noto Symbol"/>
              <a:buAutoNum type="arabicPeriod"/>
            </a:pPr>
            <a:r>
              <a:rPr lang="zh-TW" sz="2400">
                <a:latin typeface="Microsoft JhengHei"/>
                <a:ea typeface="Microsoft JhengHei"/>
                <a:cs typeface="Microsoft JhengHei"/>
                <a:sym typeface="Microsoft JhengHei"/>
              </a:rPr>
              <a:t>下載格式</a:t>
            </a:r>
          </a:p>
          <a:p>
            <a:pPr indent="-381000" lvl="0" marL="457200" rtl="0">
              <a:lnSpc>
                <a:spcPct val="150000"/>
              </a:lnSpc>
              <a:spcBef>
                <a:spcPts val="560"/>
              </a:spcBef>
              <a:buClr>
                <a:srgbClr val="1F497D"/>
              </a:buClr>
              <a:buSzPct val="100000"/>
              <a:buFont typeface="Noto Symbol"/>
              <a:buAutoNum type="arabicPeriod"/>
            </a:pPr>
            <a:r>
              <a:rPr lang="zh-TW" sz="2400">
                <a:latin typeface="Microsoft JhengHei"/>
                <a:ea typeface="Microsoft JhengHei"/>
                <a:cs typeface="Microsoft JhengHei"/>
                <a:sym typeface="Microsoft JhengHei"/>
              </a:rPr>
              <a:t>逗號分隔值檔案</a:t>
            </a:r>
            <a:br>
              <a:rPr lang="zh-TW" sz="2400">
                <a:latin typeface="Microsoft JhengHei"/>
                <a:ea typeface="Microsoft JhengHei"/>
                <a:cs typeface="Microsoft JhengHei"/>
                <a:sym typeface="Microsoft JhengHei"/>
              </a:rPr>
            </a:br>
            <a:r>
              <a:rPr lang="zh-TW" sz="1800">
                <a:latin typeface="Microsoft JhengHei"/>
                <a:ea typeface="Microsoft JhengHei"/>
                <a:cs typeface="Microsoft JhengHei"/>
                <a:sym typeface="Microsoft JhengHei"/>
              </a:rPr>
              <a:t>(.csv，目前工作表)</a:t>
            </a:r>
          </a:p>
        </p:txBody>
      </p:sp>
      <p:pic>
        <p:nvPicPr>
          <p:cNvPr id="522" name="Shape 522"/>
          <p:cNvPicPr preferRelativeResize="0"/>
          <p:nvPr/>
        </p:nvPicPr>
        <p:blipFill rotWithShape="1">
          <a:blip r:embed="rId3">
            <a:alphaModFix/>
          </a:blip>
          <a:srcRect b="0" l="0" r="36880" t="0"/>
          <a:stretch/>
        </p:blipFill>
        <p:spPr>
          <a:xfrm>
            <a:off x="0" y="1757725"/>
            <a:ext cx="5771700" cy="4762500"/>
          </a:xfrm>
          <a:prstGeom prst="rect">
            <a:avLst/>
          </a:prstGeom>
          <a:noFill/>
          <a:ln cap="flat" cmpd="sng" w="38100">
            <a:solidFill>
              <a:srgbClr val="9BBB59"/>
            </a:solidFill>
            <a:prstDash val="solid"/>
            <a:round/>
            <a:headEnd len="med" w="med" type="none"/>
            <a:tailEnd len="med" w="med" type="none"/>
          </a:ln>
        </p:spPr>
      </p:pic>
      <p:sp>
        <p:nvSpPr>
          <p:cNvPr id="523" name="Shape 523"/>
          <p:cNvSpPr/>
          <p:nvPr/>
        </p:nvSpPr>
        <p:spPr>
          <a:xfrm>
            <a:off x="426725" y="2033275"/>
            <a:ext cx="560700" cy="457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524" name="Shape 524"/>
          <p:cNvSpPr/>
          <p:nvPr/>
        </p:nvSpPr>
        <p:spPr>
          <a:xfrm>
            <a:off x="426725" y="5445825"/>
            <a:ext cx="1109400" cy="457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525" name="Shape 525"/>
          <p:cNvSpPr/>
          <p:nvPr/>
        </p:nvSpPr>
        <p:spPr>
          <a:xfrm>
            <a:off x="3082150" y="5094700"/>
            <a:ext cx="2349300" cy="457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pic>
        <p:nvPicPr>
          <p:cNvPr descr="google spreadsheet.png" id="526" name="Shape 526"/>
          <p:cNvPicPr preferRelativeResize="0"/>
          <p:nvPr/>
        </p:nvPicPr>
        <p:blipFill>
          <a:blip r:embed="rId4">
            <a:alphaModFix/>
          </a:blip>
          <a:stretch>
            <a:fillRect/>
          </a:stretch>
        </p:blipFill>
        <p:spPr>
          <a:xfrm>
            <a:off x="6977465" y="4421201"/>
            <a:ext cx="1013918" cy="1309409"/>
          </a:xfrm>
          <a:prstGeom prst="rect">
            <a:avLst/>
          </a:prstGeom>
          <a:noFill/>
          <a:ln>
            <a:noFill/>
          </a:ln>
        </p:spPr>
      </p:pic>
      <p:pic>
        <p:nvPicPr>
          <p:cNvPr descr="google spreadsheet.png" id="527" name="Shape 527"/>
          <p:cNvPicPr preferRelativeResize="0"/>
          <p:nvPr/>
        </p:nvPicPr>
        <p:blipFill>
          <a:blip r:embed="rId5">
            <a:alphaModFix/>
          </a:blip>
          <a:stretch>
            <a:fillRect/>
          </a:stretch>
        </p:blipFill>
        <p:spPr>
          <a:xfrm>
            <a:off x="236997" y="169421"/>
            <a:ext cx="709799" cy="916649"/>
          </a:xfrm>
          <a:prstGeom prst="rect">
            <a:avLst/>
          </a:prstGeom>
          <a:noFill/>
          <a:ln>
            <a:noFill/>
          </a:ln>
        </p:spPr>
      </p:pic>
      <p:cxnSp>
        <p:nvCxnSpPr>
          <p:cNvPr id="528" name="Shape 528"/>
          <p:cNvCxnSpPr/>
          <p:nvPr/>
        </p:nvCxnSpPr>
        <p:spPr>
          <a:xfrm>
            <a:off x="782800" y="2918675"/>
            <a:ext cx="66600" cy="1832400"/>
          </a:xfrm>
          <a:prstGeom prst="straightConnector1">
            <a:avLst/>
          </a:prstGeom>
          <a:noFill/>
          <a:ln cap="flat" cmpd="sng" w="38100">
            <a:solidFill>
              <a:srgbClr val="FF0000"/>
            </a:solidFill>
            <a:prstDash val="solid"/>
            <a:round/>
            <a:headEnd len="lg" w="lg" type="none"/>
            <a:tailEnd len="lg" w="lg" type="triangle"/>
          </a:ln>
        </p:spPr>
      </p:cxnSp>
      <p:cxnSp>
        <p:nvCxnSpPr>
          <p:cNvPr id="529" name="Shape 529"/>
          <p:cNvCxnSpPr/>
          <p:nvPr/>
        </p:nvCxnSpPr>
        <p:spPr>
          <a:xfrm flipH="1" rot="10800000">
            <a:off x="1798825" y="5333925"/>
            <a:ext cx="961800" cy="2499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Shape 53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36" name="Shape 536"/>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4. </a:t>
            </a:r>
            <a:r>
              <a:rPr lang="zh-TW"/>
              <a:t>開啟Weka ⇨ Explorer</a:t>
            </a:r>
          </a:p>
        </p:txBody>
      </p:sp>
      <p:sp>
        <p:nvSpPr>
          <p:cNvPr id="537" name="Shape 537"/>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538" name="Shape 538"/>
          <p:cNvPicPr preferRelativeResize="0"/>
          <p:nvPr/>
        </p:nvPicPr>
        <p:blipFill>
          <a:blip r:embed="rId3">
            <a:alphaModFix/>
          </a:blip>
          <a:stretch>
            <a:fillRect/>
          </a:stretch>
        </p:blipFill>
        <p:spPr>
          <a:xfrm>
            <a:off x="2604150" y="2849325"/>
            <a:ext cx="3733800" cy="2428875"/>
          </a:xfrm>
          <a:prstGeom prst="rect">
            <a:avLst/>
          </a:prstGeom>
          <a:noFill/>
          <a:ln>
            <a:noFill/>
          </a:ln>
        </p:spPr>
      </p:pic>
      <p:sp>
        <p:nvSpPr>
          <p:cNvPr id="539" name="Shape 539"/>
          <p:cNvSpPr/>
          <p:nvPr/>
        </p:nvSpPr>
        <p:spPr>
          <a:xfrm>
            <a:off x="4915100" y="3515725"/>
            <a:ext cx="1318500" cy="488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540" name="Shape 540"/>
          <p:cNvSpPr/>
          <p:nvPr/>
        </p:nvSpPr>
        <p:spPr>
          <a:xfrm flipH="1" rot="10800000">
            <a:off x="6430625" y="3515725"/>
            <a:ext cx="10494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ka logo.png" id="541" name="Shape 541"/>
          <p:cNvPicPr preferRelativeResize="0"/>
          <p:nvPr/>
        </p:nvPicPr>
        <p:blipFill>
          <a:blip r:embed="rId4">
            <a:alphaModFix/>
          </a:blip>
          <a:stretch>
            <a:fillRect/>
          </a:stretch>
        </p:blipFill>
        <p:spPr>
          <a:xfrm>
            <a:off x="217899" y="169424"/>
            <a:ext cx="770024" cy="7700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pic>
        <p:nvPicPr>
          <p:cNvPr id="547" name="Shape 547"/>
          <p:cNvPicPr preferRelativeResize="0"/>
          <p:nvPr/>
        </p:nvPicPr>
        <p:blipFill>
          <a:blip r:embed="rId3">
            <a:alphaModFix/>
          </a:blip>
          <a:stretch>
            <a:fillRect/>
          </a:stretch>
        </p:blipFill>
        <p:spPr>
          <a:xfrm>
            <a:off x="0" y="1107525"/>
            <a:ext cx="9144000" cy="5750355"/>
          </a:xfrm>
          <a:prstGeom prst="rect">
            <a:avLst/>
          </a:prstGeom>
          <a:noFill/>
          <a:ln>
            <a:noFill/>
          </a:ln>
        </p:spPr>
      </p:pic>
      <p:sp>
        <p:nvSpPr>
          <p:cNvPr id="548" name="Shape 54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49" name="Shape 549"/>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5. Open file </a:t>
            </a:r>
            <a:r>
              <a:rPr lang="zh-TW"/>
              <a:t>開啟CSV檔案 (1/2)</a:t>
            </a:r>
          </a:p>
        </p:txBody>
      </p:sp>
      <p:sp>
        <p:nvSpPr>
          <p:cNvPr id="550" name="Shape 550"/>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sp>
        <p:nvSpPr>
          <p:cNvPr id="551" name="Shape 551"/>
          <p:cNvSpPr/>
          <p:nvPr/>
        </p:nvSpPr>
        <p:spPr>
          <a:xfrm>
            <a:off x="76275" y="1711600"/>
            <a:ext cx="1318500" cy="391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pic>
        <p:nvPicPr>
          <p:cNvPr id="552" name="Shape 552"/>
          <p:cNvPicPr preferRelativeResize="0"/>
          <p:nvPr/>
        </p:nvPicPr>
        <p:blipFill>
          <a:blip r:embed="rId4">
            <a:alphaModFix/>
          </a:blip>
          <a:stretch>
            <a:fillRect/>
          </a:stretch>
        </p:blipFill>
        <p:spPr>
          <a:xfrm>
            <a:off x="3074787" y="2605400"/>
            <a:ext cx="5019675" cy="3505200"/>
          </a:xfrm>
          <a:prstGeom prst="rect">
            <a:avLst/>
          </a:prstGeom>
          <a:noFill/>
          <a:ln cap="flat" cmpd="sng" w="38100">
            <a:solidFill>
              <a:srgbClr val="EA9999"/>
            </a:solidFill>
            <a:prstDash val="solid"/>
            <a:round/>
            <a:headEnd len="med" w="med" type="none"/>
            <a:tailEnd len="med" w="med" type="none"/>
          </a:ln>
        </p:spPr>
      </p:pic>
      <p:sp>
        <p:nvSpPr>
          <p:cNvPr id="553" name="Shape 553"/>
          <p:cNvSpPr/>
          <p:nvPr/>
        </p:nvSpPr>
        <p:spPr>
          <a:xfrm>
            <a:off x="3146850" y="5176450"/>
            <a:ext cx="4822200" cy="391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554" name="Shape 554"/>
          <p:cNvSpPr/>
          <p:nvPr/>
        </p:nvSpPr>
        <p:spPr>
          <a:xfrm>
            <a:off x="3173540" y="3309600"/>
            <a:ext cx="1318500" cy="391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555" name="Shape 555"/>
          <p:cNvSpPr/>
          <p:nvPr/>
        </p:nvSpPr>
        <p:spPr>
          <a:xfrm>
            <a:off x="6449621" y="5627450"/>
            <a:ext cx="838200" cy="391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556" name="Shape 556"/>
          <p:cNvSpPr/>
          <p:nvPr/>
        </p:nvSpPr>
        <p:spPr>
          <a:xfrm>
            <a:off x="621375" y="2449625"/>
            <a:ext cx="773400" cy="763500"/>
          </a:xfrm>
          <a:prstGeom prst="wedgeEllipseCallout">
            <a:avLst>
              <a:gd fmla="val -37652" name="adj1"/>
              <a:gd fmla="val -78212"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1</a:t>
            </a:r>
          </a:p>
        </p:txBody>
      </p:sp>
      <p:sp>
        <p:nvSpPr>
          <p:cNvPr id="557" name="Shape 557"/>
          <p:cNvSpPr/>
          <p:nvPr/>
        </p:nvSpPr>
        <p:spPr>
          <a:xfrm>
            <a:off x="6081500" y="4170100"/>
            <a:ext cx="773400" cy="763500"/>
          </a:xfrm>
          <a:prstGeom prst="wedgeEllipseCallout">
            <a:avLst>
              <a:gd fmla="val -40745" name="adj1"/>
              <a:gd fmla="val 90792"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2</a:t>
            </a:r>
          </a:p>
        </p:txBody>
      </p:sp>
      <p:sp>
        <p:nvSpPr>
          <p:cNvPr id="558" name="Shape 558"/>
          <p:cNvSpPr/>
          <p:nvPr/>
        </p:nvSpPr>
        <p:spPr>
          <a:xfrm>
            <a:off x="4707525" y="2913087"/>
            <a:ext cx="773400" cy="763500"/>
          </a:xfrm>
          <a:prstGeom prst="wedgeEllipseCallout">
            <a:avLst>
              <a:gd fmla="val -96360" name="adj1"/>
              <a:gd fmla="val 22268"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3</a:t>
            </a:r>
          </a:p>
        </p:txBody>
      </p:sp>
      <p:sp>
        <p:nvSpPr>
          <p:cNvPr id="559" name="Shape 559"/>
          <p:cNvSpPr/>
          <p:nvPr/>
        </p:nvSpPr>
        <p:spPr>
          <a:xfrm>
            <a:off x="5308100" y="5935862"/>
            <a:ext cx="773400" cy="763500"/>
          </a:xfrm>
          <a:prstGeom prst="wedgeEllipseCallout">
            <a:avLst>
              <a:gd fmla="val 85518" name="adj1"/>
              <a:gd fmla="val -38764"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4</a:t>
            </a:r>
          </a:p>
        </p:txBody>
      </p:sp>
      <p:sp>
        <p:nvSpPr>
          <p:cNvPr id="560" name="Shape 560"/>
          <p:cNvSpPr/>
          <p:nvPr/>
        </p:nvSpPr>
        <p:spPr>
          <a:xfrm flipH="1" rot="2700000">
            <a:off x="1426675" y="2272202"/>
            <a:ext cx="1049205" cy="524814"/>
          </a:xfrm>
          <a:prstGeom prst="leftArrow">
            <a:avLst>
              <a:gd fmla="val 50000" name="adj1"/>
              <a:gd fmla="val 50000" name="adj2"/>
            </a:avLst>
          </a:prstGeom>
          <a:solidFill>
            <a:schemeClr val="accent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ka logo.png" id="561" name="Shape 561"/>
          <p:cNvPicPr preferRelativeResize="0"/>
          <p:nvPr/>
        </p:nvPicPr>
        <p:blipFill>
          <a:blip r:embed="rId5">
            <a:alphaModFix/>
          </a:blip>
          <a:stretch>
            <a:fillRect/>
          </a:stretch>
        </p:blipFill>
        <p:spPr>
          <a:xfrm>
            <a:off x="217899" y="169424"/>
            <a:ext cx="770024" cy="7700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pic>
        <p:nvPicPr>
          <p:cNvPr id="567" name="Shape 567"/>
          <p:cNvPicPr preferRelativeResize="0"/>
          <p:nvPr/>
        </p:nvPicPr>
        <p:blipFill rotWithShape="1">
          <a:blip r:embed="rId3">
            <a:alphaModFix/>
          </a:blip>
          <a:srcRect b="9763" l="0" r="0" t="0"/>
          <a:stretch/>
        </p:blipFill>
        <p:spPr>
          <a:xfrm>
            <a:off x="0" y="1413225"/>
            <a:ext cx="9144000" cy="5188824"/>
          </a:xfrm>
          <a:prstGeom prst="rect">
            <a:avLst/>
          </a:prstGeom>
          <a:noFill/>
          <a:ln>
            <a:noFill/>
          </a:ln>
        </p:spPr>
      </p:pic>
      <p:sp>
        <p:nvSpPr>
          <p:cNvPr id="568" name="Shape 56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69" name="Shape 569"/>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sp>
        <p:nvSpPr>
          <p:cNvPr id="570" name="Shape 570"/>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5. Open file 開啟CSV檔案 (2/2)</a:t>
            </a:r>
            <a:br>
              <a:rPr lang="zh-TW">
                <a:solidFill>
                  <a:schemeClr val="dk1"/>
                </a:solidFill>
              </a:rPr>
            </a:br>
            <a:r>
              <a:rPr b="0" lang="zh-TW" sz="3200">
                <a:solidFill>
                  <a:schemeClr val="dk1"/>
                </a:solidFill>
              </a:rPr>
              <a:t>觀察資料</a:t>
            </a:r>
          </a:p>
        </p:txBody>
      </p:sp>
      <p:sp>
        <p:nvSpPr>
          <p:cNvPr id="571" name="Shape 571"/>
          <p:cNvSpPr/>
          <p:nvPr/>
        </p:nvSpPr>
        <p:spPr>
          <a:xfrm>
            <a:off x="143395" y="4444550"/>
            <a:ext cx="4324800" cy="1526400"/>
          </a:xfrm>
          <a:prstGeom prst="roundRect">
            <a:avLst>
              <a:gd fmla="val 12521"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572" name="Shape 572"/>
          <p:cNvSpPr/>
          <p:nvPr/>
        </p:nvSpPr>
        <p:spPr>
          <a:xfrm>
            <a:off x="1975200" y="3246300"/>
            <a:ext cx="1542300" cy="763500"/>
          </a:xfrm>
          <a:prstGeom prst="wedgeRoundRectCallout">
            <a:avLst>
              <a:gd fmla="val -2992" name="adj1"/>
              <a:gd fmla="val 135111"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屬性</a:t>
            </a:r>
          </a:p>
        </p:txBody>
      </p:sp>
      <p:sp>
        <p:nvSpPr>
          <p:cNvPr id="573" name="Shape 573"/>
          <p:cNvSpPr/>
          <p:nvPr/>
        </p:nvSpPr>
        <p:spPr>
          <a:xfrm>
            <a:off x="4599875" y="3309275"/>
            <a:ext cx="4470300" cy="3274500"/>
          </a:xfrm>
          <a:prstGeom prst="roundRect">
            <a:avLst>
              <a:gd fmla="val 5879"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574" name="Shape 574"/>
          <p:cNvSpPr/>
          <p:nvPr/>
        </p:nvSpPr>
        <p:spPr>
          <a:xfrm>
            <a:off x="5312175" y="2266250"/>
            <a:ext cx="2298000" cy="763500"/>
          </a:xfrm>
          <a:prstGeom prst="wedgeRoundRectCallout">
            <a:avLst>
              <a:gd fmla="val -13926" name="adj1"/>
              <a:gd fmla="val 103857"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屬性</a:t>
            </a:r>
            <a:r>
              <a:rPr lang="zh-TW" sz="3200">
                <a:solidFill>
                  <a:srgbClr val="FFFFFF"/>
                </a:solidFill>
              </a:rPr>
              <a:t>統計</a:t>
            </a:r>
          </a:p>
        </p:txBody>
      </p:sp>
      <p:pic>
        <p:nvPicPr>
          <p:cNvPr descr="weka logo.png" id="575" name="Shape 575"/>
          <p:cNvPicPr preferRelativeResize="0"/>
          <p:nvPr/>
        </p:nvPicPr>
        <p:blipFill>
          <a:blip r:embed="rId4">
            <a:alphaModFix/>
          </a:blip>
          <a:stretch>
            <a:fillRect/>
          </a:stretch>
        </p:blipFill>
        <p:spPr>
          <a:xfrm>
            <a:off x="217899" y="169424"/>
            <a:ext cx="770024" cy="7700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pic>
        <p:nvPicPr>
          <p:cNvPr id="581" name="Shape 581"/>
          <p:cNvPicPr preferRelativeResize="0"/>
          <p:nvPr/>
        </p:nvPicPr>
        <p:blipFill rotWithShape="1">
          <a:blip r:embed="rId3">
            <a:alphaModFix/>
          </a:blip>
          <a:srcRect b="9763" l="0" r="62319" t="0"/>
          <a:stretch/>
        </p:blipFill>
        <p:spPr>
          <a:xfrm>
            <a:off x="0" y="1413225"/>
            <a:ext cx="3445524" cy="5188824"/>
          </a:xfrm>
          <a:prstGeom prst="rect">
            <a:avLst/>
          </a:prstGeom>
          <a:noFill/>
          <a:ln>
            <a:noFill/>
          </a:ln>
        </p:spPr>
      </p:pic>
      <p:pic>
        <p:nvPicPr>
          <p:cNvPr id="582" name="Shape 582"/>
          <p:cNvPicPr preferRelativeResize="0"/>
          <p:nvPr/>
        </p:nvPicPr>
        <p:blipFill rotWithShape="1">
          <a:blip r:embed="rId4">
            <a:alphaModFix/>
          </a:blip>
          <a:srcRect b="3207" l="0" r="62319" t="19315"/>
          <a:stretch/>
        </p:blipFill>
        <p:spPr>
          <a:xfrm>
            <a:off x="2425375" y="2258125"/>
            <a:ext cx="3445524" cy="4455150"/>
          </a:xfrm>
          <a:prstGeom prst="rect">
            <a:avLst/>
          </a:prstGeom>
          <a:noFill/>
          <a:ln cap="flat" cmpd="sng" w="38100">
            <a:solidFill>
              <a:schemeClr val="accent3"/>
            </a:solidFill>
            <a:prstDash val="solid"/>
            <a:round/>
            <a:headEnd len="med" w="med" type="none"/>
            <a:tailEnd len="med" w="med" type="none"/>
          </a:ln>
        </p:spPr>
      </p:pic>
      <p:sp>
        <p:nvSpPr>
          <p:cNvPr id="583" name="Shape 583"/>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84" name="Shape 584"/>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6. </a:t>
            </a:r>
            <a:r>
              <a:rPr lang="zh-TW"/>
              <a:t>選擇篩選器</a:t>
            </a:r>
            <a:r>
              <a:rPr lang="zh-TW"/>
              <a:t> Discretize</a:t>
            </a:r>
          </a:p>
        </p:txBody>
      </p:sp>
      <p:sp>
        <p:nvSpPr>
          <p:cNvPr id="585" name="Shape 585"/>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sp>
        <p:nvSpPr>
          <p:cNvPr id="586" name="Shape 586"/>
          <p:cNvSpPr txBox="1"/>
          <p:nvPr>
            <p:ph idx="2" type="body"/>
          </p:nvPr>
        </p:nvSpPr>
        <p:spPr>
          <a:xfrm>
            <a:off x="6081400" y="1791150"/>
            <a:ext cx="2643299" cy="4711800"/>
          </a:xfrm>
          <a:prstGeom prst="rect">
            <a:avLst/>
          </a:prstGeom>
        </p:spPr>
        <p:txBody>
          <a:bodyPr anchorCtr="0" anchor="ctr" bIns="91425" lIns="91425" rIns="91425" tIns="91425">
            <a:noAutofit/>
          </a:bodyPr>
          <a:lstStyle/>
          <a:p>
            <a:pPr indent="0" lvl="0" marL="0" rtl="0">
              <a:lnSpc>
                <a:spcPct val="150000"/>
              </a:lnSpc>
              <a:spcBef>
                <a:spcPts val="0"/>
              </a:spcBef>
              <a:buNone/>
            </a:pPr>
            <a:r>
              <a:rPr lang="zh-TW"/>
              <a:t>weka</a:t>
            </a:r>
          </a:p>
          <a:p>
            <a:pPr indent="0" lvl="0" marL="0" rtl="0">
              <a:lnSpc>
                <a:spcPct val="150000"/>
              </a:lnSpc>
              <a:spcBef>
                <a:spcPts val="0"/>
              </a:spcBef>
              <a:buNone/>
            </a:pPr>
            <a:r>
              <a:rPr lang="zh-TW"/>
              <a:t>↪</a:t>
            </a:r>
            <a:r>
              <a:rPr lang="zh-TW"/>
              <a:t>filters</a:t>
            </a:r>
          </a:p>
          <a:p>
            <a:pPr indent="0" lvl="0" marL="0" rtl="0">
              <a:lnSpc>
                <a:spcPct val="150000"/>
              </a:lnSpc>
              <a:spcBef>
                <a:spcPts val="0"/>
              </a:spcBef>
              <a:buNone/>
            </a:pPr>
            <a:r>
              <a:rPr lang="zh-TW"/>
              <a:t>  </a:t>
            </a:r>
            <a:r>
              <a:rPr lang="zh-TW">
                <a:solidFill>
                  <a:schemeClr val="dk1"/>
                </a:solidFill>
              </a:rPr>
              <a:t>↪</a:t>
            </a:r>
            <a:r>
              <a:rPr lang="zh-TW"/>
              <a:t>unsupervised</a:t>
            </a:r>
          </a:p>
          <a:p>
            <a:pPr indent="0" lvl="0" marL="0" rtl="0">
              <a:lnSpc>
                <a:spcPct val="150000"/>
              </a:lnSpc>
              <a:spcBef>
                <a:spcPts val="0"/>
              </a:spcBef>
              <a:buNone/>
            </a:pPr>
            <a:r>
              <a:rPr lang="zh-TW"/>
              <a:t>    </a:t>
            </a:r>
            <a:r>
              <a:rPr lang="zh-TW">
                <a:solidFill>
                  <a:schemeClr val="dk1"/>
                </a:solidFill>
              </a:rPr>
              <a:t>↪</a:t>
            </a:r>
            <a:r>
              <a:rPr lang="zh-TW"/>
              <a:t>attribute</a:t>
            </a:r>
          </a:p>
          <a:p>
            <a:pPr indent="0" lvl="0" marL="0">
              <a:lnSpc>
                <a:spcPct val="150000"/>
              </a:lnSpc>
              <a:spcBef>
                <a:spcPts val="0"/>
              </a:spcBef>
              <a:buNone/>
            </a:pPr>
            <a:r>
              <a:rPr lang="zh-TW"/>
              <a:t>       </a:t>
            </a:r>
            <a:r>
              <a:rPr lang="zh-TW">
                <a:solidFill>
                  <a:schemeClr val="dk1"/>
                </a:solidFill>
              </a:rPr>
              <a:t>↪</a:t>
            </a:r>
            <a:r>
              <a:rPr b="1" lang="zh-TW">
                <a:solidFill>
                  <a:srgbClr val="0000FF"/>
                </a:solidFill>
              </a:rPr>
              <a:t>Discretize</a:t>
            </a:r>
          </a:p>
        </p:txBody>
      </p:sp>
      <p:sp>
        <p:nvSpPr>
          <p:cNvPr id="587" name="Shape 587"/>
          <p:cNvSpPr/>
          <p:nvPr/>
        </p:nvSpPr>
        <p:spPr>
          <a:xfrm>
            <a:off x="3445525" y="4903100"/>
            <a:ext cx="13185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588" name="Shape 588"/>
          <p:cNvSpPr/>
          <p:nvPr/>
        </p:nvSpPr>
        <p:spPr>
          <a:xfrm flipH="1" rot="10800000">
            <a:off x="4961050" y="4794125"/>
            <a:ext cx="10494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9" name="Shape 589"/>
          <p:cNvSpPr/>
          <p:nvPr/>
        </p:nvSpPr>
        <p:spPr>
          <a:xfrm>
            <a:off x="100150" y="2607700"/>
            <a:ext cx="963300" cy="488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590" name="Shape 590"/>
          <p:cNvSpPr/>
          <p:nvPr/>
        </p:nvSpPr>
        <p:spPr>
          <a:xfrm flipH="1" rot="1092423">
            <a:off x="1219692" y="3036658"/>
            <a:ext cx="1049441" cy="524531"/>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ka logo.png" id="591" name="Shape 591"/>
          <p:cNvPicPr preferRelativeResize="0"/>
          <p:nvPr/>
        </p:nvPicPr>
        <p:blipFill>
          <a:blip r:embed="rId5">
            <a:alphaModFix/>
          </a:blip>
          <a:stretch>
            <a:fillRect/>
          </a:stretch>
        </p:blipFill>
        <p:spPr>
          <a:xfrm>
            <a:off x="217899" y="169424"/>
            <a:ext cx="770024" cy="7700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598" name="Shape 598"/>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solidFill>
                  <a:schemeClr val="dk1"/>
                </a:solidFill>
              </a:rPr>
              <a:t>7. 設定篩選器 Discretize: 級距 </a:t>
            </a:r>
            <a:br>
              <a:rPr lang="zh-TW">
                <a:solidFill>
                  <a:schemeClr val="dk1"/>
                </a:solidFill>
              </a:rPr>
            </a:br>
            <a:r>
              <a:rPr b="0" lang="zh-TW" sz="3200">
                <a:solidFill>
                  <a:schemeClr val="dk1"/>
                </a:solidFill>
              </a:rPr>
              <a:t>屬性3,6,9，分成5組，以</a:t>
            </a:r>
            <a:r>
              <a:rPr b="0" lang="zh-TW" sz="3200" u="sng">
                <a:solidFill>
                  <a:schemeClr val="dk1"/>
                </a:solidFill>
              </a:rPr>
              <a:t>級距</a:t>
            </a:r>
            <a:r>
              <a:rPr b="0" lang="zh-TW" sz="3200">
                <a:solidFill>
                  <a:schemeClr val="dk1"/>
                </a:solidFill>
              </a:rPr>
              <a:t>命名(1/4)</a:t>
            </a:r>
          </a:p>
        </p:txBody>
      </p:sp>
      <p:sp>
        <p:nvSpPr>
          <p:cNvPr id="599" name="Shape 599"/>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600" name="Shape 600"/>
          <p:cNvPicPr preferRelativeResize="0"/>
          <p:nvPr/>
        </p:nvPicPr>
        <p:blipFill rotWithShape="1">
          <a:blip r:embed="rId3">
            <a:alphaModFix/>
          </a:blip>
          <a:srcRect b="13269" l="0" r="0" t="0"/>
          <a:stretch/>
        </p:blipFill>
        <p:spPr>
          <a:xfrm>
            <a:off x="0" y="1565625"/>
            <a:ext cx="9144000" cy="4987575"/>
          </a:xfrm>
          <a:prstGeom prst="rect">
            <a:avLst/>
          </a:prstGeom>
          <a:noFill/>
          <a:ln>
            <a:noFill/>
          </a:ln>
        </p:spPr>
      </p:pic>
      <p:sp>
        <p:nvSpPr>
          <p:cNvPr id="601" name="Shape 601"/>
          <p:cNvSpPr/>
          <p:nvPr/>
        </p:nvSpPr>
        <p:spPr>
          <a:xfrm>
            <a:off x="697525" y="2727175"/>
            <a:ext cx="963300" cy="4887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602" name="Shape 602"/>
          <p:cNvSpPr/>
          <p:nvPr/>
        </p:nvSpPr>
        <p:spPr>
          <a:xfrm flipH="1" rot="1092423">
            <a:off x="1817067" y="3156133"/>
            <a:ext cx="1049441" cy="524531"/>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603" name="Shape 603"/>
          <p:cNvPicPr preferRelativeResize="0"/>
          <p:nvPr/>
        </p:nvPicPr>
        <p:blipFill>
          <a:blip r:embed="rId4">
            <a:alphaModFix/>
          </a:blip>
          <a:stretch>
            <a:fillRect/>
          </a:stretch>
        </p:blipFill>
        <p:spPr>
          <a:xfrm>
            <a:off x="3394900" y="1993450"/>
            <a:ext cx="3465949" cy="4279124"/>
          </a:xfrm>
          <a:prstGeom prst="rect">
            <a:avLst/>
          </a:prstGeom>
          <a:noFill/>
          <a:ln cap="flat" cmpd="sng" w="38100">
            <a:solidFill>
              <a:srgbClr val="FF0000"/>
            </a:solidFill>
            <a:prstDash val="solid"/>
            <a:round/>
            <a:headEnd len="med" w="med" type="none"/>
            <a:tailEnd len="med" w="med" type="none"/>
          </a:ln>
        </p:spPr>
      </p:pic>
      <p:pic>
        <p:nvPicPr>
          <p:cNvPr descr="weka logo.png" id="604" name="Shape 604"/>
          <p:cNvPicPr preferRelativeResize="0"/>
          <p:nvPr/>
        </p:nvPicPr>
        <p:blipFill>
          <a:blip r:embed="rId5">
            <a:alphaModFix/>
          </a:blip>
          <a:stretch>
            <a:fillRect/>
          </a:stretch>
        </p:blipFill>
        <p:spPr>
          <a:xfrm>
            <a:off x="217899" y="169424"/>
            <a:ext cx="770024" cy="770024"/>
          </a:xfrm>
          <a:prstGeom prst="rect">
            <a:avLst/>
          </a:prstGeom>
          <a:noFill/>
          <a:ln>
            <a:noFill/>
          </a:ln>
        </p:spPr>
      </p:pic>
      <p:sp>
        <p:nvSpPr>
          <p:cNvPr id="605" name="Shape 605"/>
          <p:cNvSpPr/>
          <p:nvPr/>
        </p:nvSpPr>
        <p:spPr>
          <a:xfrm>
            <a:off x="749575" y="1643162"/>
            <a:ext cx="1146900" cy="1132200"/>
          </a:xfrm>
          <a:prstGeom prst="wedgeEllipseCallout">
            <a:avLst>
              <a:gd fmla="val -20833" name="adj1"/>
              <a:gd fmla="val 62500" name="adj2"/>
            </a:avLst>
          </a:prstGeom>
          <a:solidFill>
            <a:srgbClr val="FFFFFF"/>
          </a:solid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pic>
        <p:nvPicPr>
          <p:cNvPr id="606" name="Shape 606"/>
          <p:cNvPicPr preferRelativeResize="0"/>
          <p:nvPr/>
        </p:nvPicPr>
        <p:blipFill>
          <a:blip r:embed="rId6">
            <a:alphaModFix/>
          </a:blip>
          <a:stretch>
            <a:fillRect/>
          </a:stretch>
        </p:blipFill>
        <p:spPr>
          <a:xfrm>
            <a:off x="941275" y="1827512"/>
            <a:ext cx="763499" cy="76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613" name="Shape 613"/>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7. 設定篩選器 Discretize</a:t>
            </a:r>
            <a:r>
              <a:rPr lang="zh-TW">
                <a:solidFill>
                  <a:schemeClr val="dk1"/>
                </a:solidFill>
              </a:rPr>
              <a:t>: 級距 </a:t>
            </a:r>
            <a:br>
              <a:rPr lang="zh-TW">
                <a:solidFill>
                  <a:schemeClr val="dk1"/>
                </a:solidFill>
              </a:rPr>
            </a:br>
            <a:r>
              <a:rPr b="0" lang="zh-TW" sz="3200">
                <a:solidFill>
                  <a:schemeClr val="dk1"/>
                </a:solidFill>
              </a:rPr>
              <a:t>屬性3,6,9，分成5組，以</a:t>
            </a:r>
            <a:r>
              <a:rPr b="0" lang="zh-TW" sz="3200" u="sng">
                <a:solidFill>
                  <a:schemeClr val="dk1"/>
                </a:solidFill>
              </a:rPr>
              <a:t>級距</a:t>
            </a:r>
            <a:r>
              <a:rPr b="0" lang="zh-TW" sz="3200">
                <a:solidFill>
                  <a:schemeClr val="dk1"/>
                </a:solidFill>
              </a:rPr>
              <a:t>命名(2/4)</a:t>
            </a:r>
          </a:p>
        </p:txBody>
      </p:sp>
      <p:sp>
        <p:nvSpPr>
          <p:cNvPr id="614" name="Shape 614"/>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615" name="Shape 615"/>
          <p:cNvPicPr preferRelativeResize="0"/>
          <p:nvPr/>
        </p:nvPicPr>
        <p:blipFill rotWithShape="1">
          <a:blip r:embed="rId3">
            <a:alphaModFix/>
          </a:blip>
          <a:srcRect b="53071" l="0" r="0" t="0"/>
          <a:stretch/>
        </p:blipFill>
        <p:spPr>
          <a:xfrm>
            <a:off x="3673675" y="2947125"/>
            <a:ext cx="5470324" cy="3169449"/>
          </a:xfrm>
          <a:prstGeom prst="rect">
            <a:avLst/>
          </a:prstGeom>
          <a:noFill/>
          <a:ln cap="flat" cmpd="sng" w="38100">
            <a:solidFill>
              <a:schemeClr val="accent3"/>
            </a:solidFill>
            <a:prstDash val="solid"/>
            <a:round/>
            <a:headEnd len="med" w="med" type="none"/>
            <a:tailEnd len="med" w="med" type="none"/>
          </a:ln>
        </p:spPr>
      </p:pic>
      <p:grpSp>
        <p:nvGrpSpPr>
          <p:cNvPr id="616" name="Shape 616"/>
          <p:cNvGrpSpPr/>
          <p:nvPr/>
        </p:nvGrpSpPr>
        <p:grpSpPr>
          <a:xfrm>
            <a:off x="262850" y="2413721"/>
            <a:ext cx="3147403" cy="3169473"/>
            <a:chOff x="0" y="3894949"/>
            <a:chExt cx="2688250" cy="2707100"/>
          </a:xfrm>
        </p:grpSpPr>
        <p:pic>
          <p:nvPicPr>
            <p:cNvPr id="617" name="Shape 617"/>
            <p:cNvPicPr preferRelativeResize="0"/>
            <p:nvPr/>
          </p:nvPicPr>
          <p:blipFill rotWithShape="1">
            <a:blip r:embed="rId4">
              <a:alphaModFix/>
            </a:blip>
            <a:srcRect b="9764" l="0" r="70601" t="43157"/>
            <a:stretch/>
          </p:blipFill>
          <p:spPr>
            <a:xfrm>
              <a:off x="0" y="3894949"/>
              <a:ext cx="2688250" cy="2707100"/>
            </a:xfrm>
            <a:prstGeom prst="rect">
              <a:avLst/>
            </a:prstGeom>
            <a:noFill/>
            <a:ln>
              <a:noFill/>
            </a:ln>
          </p:spPr>
        </p:pic>
        <p:sp>
          <p:nvSpPr>
            <p:cNvPr id="618" name="Shape 618"/>
            <p:cNvSpPr/>
            <p:nvPr/>
          </p:nvSpPr>
          <p:spPr>
            <a:xfrm>
              <a:off x="88225" y="4411800"/>
              <a:ext cx="736200" cy="1550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grpSp>
      <p:sp>
        <p:nvSpPr>
          <p:cNvPr id="619" name="Shape 619"/>
          <p:cNvSpPr/>
          <p:nvPr/>
        </p:nvSpPr>
        <p:spPr>
          <a:xfrm>
            <a:off x="4946356" y="4770324"/>
            <a:ext cx="1798500" cy="4938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620" name="Shape 620"/>
          <p:cNvSpPr/>
          <p:nvPr/>
        </p:nvSpPr>
        <p:spPr>
          <a:xfrm flipH="1" rot="-9900176">
            <a:off x="2509090" y="4405133"/>
            <a:ext cx="2091436" cy="524608"/>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ka logo.png" id="621" name="Shape 621"/>
          <p:cNvPicPr preferRelativeResize="0"/>
          <p:nvPr/>
        </p:nvPicPr>
        <p:blipFill>
          <a:blip r:embed="rId5">
            <a:alphaModFix/>
          </a:blip>
          <a:stretch>
            <a:fillRect/>
          </a:stretch>
        </p:blipFill>
        <p:spPr>
          <a:xfrm>
            <a:off x="217899" y="169424"/>
            <a:ext cx="770024" cy="770024"/>
          </a:xfrm>
          <a:prstGeom prst="rect">
            <a:avLst/>
          </a:prstGeom>
          <a:noFill/>
          <a:ln>
            <a:noFill/>
          </a:ln>
        </p:spPr>
      </p:pic>
      <p:sp>
        <p:nvSpPr>
          <p:cNvPr id="622" name="Shape 622"/>
          <p:cNvSpPr txBox="1"/>
          <p:nvPr/>
        </p:nvSpPr>
        <p:spPr>
          <a:xfrm>
            <a:off x="3860875" y="2086725"/>
            <a:ext cx="5283000" cy="400500"/>
          </a:xfrm>
          <a:prstGeom prst="rect">
            <a:avLst/>
          </a:prstGeom>
          <a:noFill/>
          <a:ln>
            <a:noFill/>
          </a:ln>
        </p:spPr>
        <p:txBody>
          <a:bodyPr anchorCtr="0" anchor="ctr" bIns="91425" lIns="91425" rIns="91425" tIns="91425">
            <a:noAutofit/>
          </a:bodyPr>
          <a:lstStyle/>
          <a:p>
            <a:pPr lvl="0" rtl="0">
              <a:spcBef>
                <a:spcPts val="0"/>
              </a:spcBef>
              <a:buNone/>
            </a:pPr>
            <a:r>
              <a:rPr lang="zh-TW" sz="2400"/>
              <a:t>attributeIndices</a:t>
            </a:r>
          </a:p>
          <a:p>
            <a:pPr lvl="0" rtl="0">
              <a:spcBef>
                <a:spcPts val="0"/>
              </a:spcBef>
              <a:buNone/>
            </a:pPr>
            <a:r>
              <a:rPr lang="zh-TW" sz="2400"/>
              <a:t>套用過濾器的屬性編號</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pic>
        <p:nvPicPr>
          <p:cNvPr id="628" name="Shape 628"/>
          <p:cNvPicPr preferRelativeResize="0"/>
          <p:nvPr/>
        </p:nvPicPr>
        <p:blipFill rotWithShape="1">
          <a:blip r:embed="rId3">
            <a:alphaModFix/>
          </a:blip>
          <a:srcRect b="17972" l="0" r="0" t="0"/>
          <a:stretch/>
        </p:blipFill>
        <p:spPr>
          <a:xfrm>
            <a:off x="3388575" y="1318024"/>
            <a:ext cx="5470324" cy="5539850"/>
          </a:xfrm>
          <a:prstGeom prst="rect">
            <a:avLst/>
          </a:prstGeom>
          <a:noFill/>
          <a:ln cap="flat" cmpd="sng" w="38100">
            <a:solidFill>
              <a:schemeClr val="accent3"/>
            </a:solidFill>
            <a:prstDash val="solid"/>
            <a:round/>
            <a:headEnd len="med" w="med" type="none"/>
            <a:tailEnd len="med" w="med" type="none"/>
          </a:ln>
        </p:spPr>
      </p:pic>
      <p:sp>
        <p:nvSpPr>
          <p:cNvPr id="629" name="Shape 62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630" name="Shape 630"/>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7. 設定篩選器 Discretize: </a:t>
            </a:r>
            <a:r>
              <a:rPr lang="zh-TW">
                <a:solidFill>
                  <a:schemeClr val="dk1"/>
                </a:solidFill>
              </a:rPr>
              <a:t>級距 </a:t>
            </a:r>
            <a:br>
              <a:rPr lang="zh-TW">
                <a:solidFill>
                  <a:schemeClr val="dk1"/>
                </a:solidFill>
              </a:rPr>
            </a:br>
            <a:r>
              <a:rPr b="0" lang="zh-TW" sz="3200">
                <a:solidFill>
                  <a:schemeClr val="dk1"/>
                </a:solidFill>
              </a:rPr>
              <a:t>屬性3,6,9，</a:t>
            </a:r>
            <a:r>
              <a:rPr b="0" lang="zh-TW" sz="3200">
                <a:solidFill>
                  <a:schemeClr val="dk1"/>
                </a:solidFill>
              </a:rPr>
              <a:t>分成5組</a:t>
            </a:r>
            <a:r>
              <a:rPr b="0" lang="zh-TW" sz="3200">
                <a:solidFill>
                  <a:schemeClr val="dk1"/>
                </a:solidFill>
              </a:rPr>
              <a:t>，以</a:t>
            </a:r>
            <a:r>
              <a:rPr b="0" lang="zh-TW" sz="3200" u="sng">
                <a:solidFill>
                  <a:schemeClr val="dk1"/>
                </a:solidFill>
              </a:rPr>
              <a:t>級距</a:t>
            </a:r>
            <a:r>
              <a:rPr b="0" lang="zh-TW" sz="3200">
                <a:solidFill>
                  <a:schemeClr val="dk1"/>
                </a:solidFill>
              </a:rPr>
              <a:t>命名(3/4)</a:t>
            </a:r>
          </a:p>
        </p:txBody>
      </p:sp>
      <p:sp>
        <p:nvSpPr>
          <p:cNvPr id="631" name="Shape 631"/>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632" name="Shape 632"/>
          <p:cNvSpPr/>
          <p:nvPr/>
        </p:nvSpPr>
        <p:spPr>
          <a:xfrm>
            <a:off x="5245048" y="3599750"/>
            <a:ext cx="3562200" cy="4938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633" name="Shape 633"/>
          <p:cNvSpPr txBox="1"/>
          <p:nvPr>
            <p:ph idx="1" type="body"/>
          </p:nvPr>
        </p:nvSpPr>
        <p:spPr>
          <a:xfrm>
            <a:off x="533400" y="1791150"/>
            <a:ext cx="4019400" cy="4711800"/>
          </a:xfrm>
          <a:prstGeom prst="rect">
            <a:avLst/>
          </a:prstGeom>
        </p:spPr>
        <p:txBody>
          <a:bodyPr anchorCtr="0" anchor="ctr" bIns="91425" lIns="91425" rIns="91425" tIns="91425">
            <a:noAutofit/>
          </a:bodyPr>
          <a:lstStyle/>
          <a:p>
            <a:pPr indent="0" lvl="0" marL="0" rtl="0">
              <a:spcBef>
                <a:spcPts val="0"/>
              </a:spcBef>
              <a:buNone/>
            </a:pPr>
            <a:r>
              <a:rPr b="1" lang="zh-TW"/>
              <a:t>bins: 5</a:t>
            </a:r>
          </a:p>
          <a:p>
            <a:pPr indent="-228600" lvl="0" marL="457200" rtl="0">
              <a:spcBef>
                <a:spcPts val="0"/>
              </a:spcBef>
            </a:pPr>
            <a:r>
              <a:rPr lang="zh-TW"/>
              <a:t>分成5組</a:t>
            </a:r>
          </a:p>
          <a:p>
            <a:pPr indent="0" lvl="0" marL="0" rtl="0">
              <a:spcBef>
                <a:spcPts val="0"/>
              </a:spcBef>
              <a:buNone/>
            </a:pPr>
            <a:r>
              <a:rPr b="1" lang="zh-TW"/>
              <a:t>ignoreClass: True</a:t>
            </a:r>
          </a:p>
          <a:p>
            <a:pPr indent="-228600" lvl="0" marL="457200" rtl="0">
              <a:spcBef>
                <a:spcPts val="0"/>
              </a:spcBef>
            </a:pPr>
            <a:r>
              <a:rPr lang="zh-TW"/>
              <a:t>忽略分類目標</a:t>
            </a:r>
          </a:p>
        </p:txBody>
      </p:sp>
      <p:sp>
        <p:nvSpPr>
          <p:cNvPr id="634" name="Shape 634"/>
          <p:cNvSpPr/>
          <p:nvPr/>
        </p:nvSpPr>
        <p:spPr>
          <a:xfrm>
            <a:off x="4787850" y="5521025"/>
            <a:ext cx="4019400" cy="4938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pic>
        <p:nvPicPr>
          <p:cNvPr descr="weka logo.png" id="635" name="Shape 635"/>
          <p:cNvPicPr preferRelativeResize="0"/>
          <p:nvPr/>
        </p:nvPicPr>
        <p:blipFill>
          <a:blip r:embed="rId4">
            <a:alphaModFix/>
          </a:blip>
          <a:stretch>
            <a:fillRect/>
          </a:stretch>
        </p:blipFill>
        <p:spPr>
          <a:xfrm>
            <a:off x="217899" y="169424"/>
            <a:ext cx="770024" cy="7700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642" name="Shape 642"/>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7. 設定篩選器 Discretize</a:t>
            </a:r>
            <a:r>
              <a:rPr lang="zh-TW">
                <a:solidFill>
                  <a:schemeClr val="dk1"/>
                </a:solidFill>
              </a:rPr>
              <a:t>: 級距 </a:t>
            </a:r>
            <a:br>
              <a:rPr lang="zh-TW">
                <a:solidFill>
                  <a:schemeClr val="dk1"/>
                </a:solidFill>
              </a:rPr>
            </a:br>
            <a:r>
              <a:rPr b="0" lang="zh-TW" sz="3200">
                <a:solidFill>
                  <a:schemeClr val="dk1"/>
                </a:solidFill>
              </a:rPr>
              <a:t>屬性3,6,9，分成5組，以</a:t>
            </a:r>
            <a:r>
              <a:rPr b="0" lang="zh-TW" sz="3200" u="sng">
                <a:solidFill>
                  <a:schemeClr val="dk1"/>
                </a:solidFill>
              </a:rPr>
              <a:t>級距</a:t>
            </a:r>
            <a:r>
              <a:rPr b="0" lang="zh-TW" sz="3200">
                <a:solidFill>
                  <a:schemeClr val="dk1"/>
                </a:solidFill>
              </a:rPr>
              <a:t>命名(4/4)</a:t>
            </a:r>
          </a:p>
        </p:txBody>
      </p:sp>
      <p:sp>
        <p:nvSpPr>
          <p:cNvPr id="643" name="Shape 643"/>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644" name="Shape 644"/>
          <p:cNvPicPr preferRelativeResize="0"/>
          <p:nvPr/>
        </p:nvPicPr>
        <p:blipFill rotWithShape="1">
          <a:blip r:embed="rId3">
            <a:alphaModFix/>
          </a:blip>
          <a:srcRect b="0" l="0" r="0" t="53071"/>
          <a:stretch/>
        </p:blipFill>
        <p:spPr>
          <a:xfrm>
            <a:off x="3388575" y="3094750"/>
            <a:ext cx="5470324" cy="3169449"/>
          </a:xfrm>
          <a:prstGeom prst="rect">
            <a:avLst/>
          </a:prstGeom>
          <a:noFill/>
          <a:ln cap="flat" cmpd="sng" w="38100">
            <a:solidFill>
              <a:schemeClr val="accent3"/>
            </a:solidFill>
            <a:prstDash val="solid"/>
            <a:round/>
            <a:headEnd len="med" w="med" type="none"/>
            <a:tailEnd len="med" w="med" type="none"/>
          </a:ln>
        </p:spPr>
      </p:pic>
      <p:sp>
        <p:nvSpPr>
          <p:cNvPr id="645" name="Shape 645"/>
          <p:cNvSpPr/>
          <p:nvPr/>
        </p:nvSpPr>
        <p:spPr>
          <a:xfrm>
            <a:off x="4458140" y="5168850"/>
            <a:ext cx="4349100" cy="4938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646" name="Shape 646"/>
          <p:cNvSpPr/>
          <p:nvPr/>
        </p:nvSpPr>
        <p:spPr>
          <a:xfrm>
            <a:off x="6023293" y="5718450"/>
            <a:ext cx="1445700" cy="4938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647" name="Shape 647"/>
          <p:cNvSpPr txBox="1"/>
          <p:nvPr>
            <p:ph idx="1" type="body"/>
          </p:nvPr>
        </p:nvSpPr>
        <p:spPr>
          <a:xfrm>
            <a:off x="533400" y="1791150"/>
            <a:ext cx="4019400" cy="4711800"/>
          </a:xfrm>
          <a:prstGeom prst="rect">
            <a:avLst/>
          </a:prstGeom>
        </p:spPr>
        <p:txBody>
          <a:bodyPr anchorCtr="0" anchor="t" bIns="91425" lIns="91425" rIns="91425" tIns="91425">
            <a:noAutofit/>
          </a:bodyPr>
          <a:lstStyle/>
          <a:p>
            <a:pPr indent="0" lvl="0" marL="0">
              <a:spcBef>
                <a:spcPts val="0"/>
              </a:spcBef>
              <a:buNone/>
            </a:pPr>
            <a:r>
              <a:rPr b="1" lang="zh-TW"/>
              <a:t>useEqualFrequency</a:t>
            </a:r>
          </a:p>
          <a:p>
            <a:pPr indent="-228600" lvl="0" marL="457200" rtl="0">
              <a:spcBef>
                <a:spcPts val="0"/>
              </a:spcBef>
            </a:pPr>
            <a:r>
              <a:rPr lang="zh-TW"/>
              <a:t>True: </a:t>
            </a:r>
            <a:r>
              <a:rPr lang="zh-TW"/>
              <a:t>各組等人數</a:t>
            </a:r>
          </a:p>
          <a:p>
            <a:pPr indent="-228600" lvl="0" marL="457200">
              <a:spcBef>
                <a:spcPts val="0"/>
              </a:spcBef>
            </a:pPr>
            <a:r>
              <a:rPr lang="zh-TW"/>
              <a:t>False: 組距等長</a:t>
            </a:r>
          </a:p>
        </p:txBody>
      </p:sp>
      <p:pic>
        <p:nvPicPr>
          <p:cNvPr descr="weka logo.png" id="648" name="Shape 648"/>
          <p:cNvPicPr preferRelativeResize="0"/>
          <p:nvPr/>
        </p:nvPicPr>
        <p:blipFill>
          <a:blip r:embed="rId4">
            <a:alphaModFix/>
          </a:blip>
          <a:stretch>
            <a:fillRect/>
          </a:stretch>
        </p:blipFill>
        <p:spPr>
          <a:xfrm>
            <a:off x="217899" y="169424"/>
            <a:ext cx="770024" cy="7700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pic>
        <p:nvPicPr>
          <p:cNvPr id="654" name="Shape 654"/>
          <p:cNvPicPr preferRelativeResize="0"/>
          <p:nvPr/>
        </p:nvPicPr>
        <p:blipFill rotWithShape="1">
          <a:blip r:embed="rId3">
            <a:alphaModFix/>
          </a:blip>
          <a:srcRect b="0" l="0" r="0" t="5311"/>
          <a:stretch/>
        </p:blipFill>
        <p:spPr>
          <a:xfrm>
            <a:off x="0" y="1413225"/>
            <a:ext cx="9144000" cy="5444649"/>
          </a:xfrm>
          <a:prstGeom prst="rect">
            <a:avLst/>
          </a:prstGeom>
          <a:noFill/>
          <a:ln>
            <a:noFill/>
          </a:ln>
        </p:spPr>
      </p:pic>
      <p:sp>
        <p:nvSpPr>
          <p:cNvPr id="655" name="Shape 65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solidFill>
                  <a:srgbClr val="000000"/>
                </a:solidFill>
              </a:rPr>
              <a:t>‹#›</a:t>
            </a:fld>
          </a:p>
        </p:txBody>
      </p:sp>
      <p:sp>
        <p:nvSpPr>
          <p:cNvPr id="656" name="Shape 656"/>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8. </a:t>
            </a:r>
            <a:r>
              <a:rPr lang="zh-TW"/>
              <a:t>套用篩選器 Apply</a:t>
            </a:r>
          </a:p>
        </p:txBody>
      </p:sp>
      <p:sp>
        <p:nvSpPr>
          <p:cNvPr id="657" name="Shape 657"/>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sp>
        <p:nvSpPr>
          <p:cNvPr id="658" name="Shape 658"/>
          <p:cNvSpPr/>
          <p:nvPr/>
        </p:nvSpPr>
        <p:spPr>
          <a:xfrm>
            <a:off x="8231971" y="2265550"/>
            <a:ext cx="766200" cy="4938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659" name="Shape 659"/>
          <p:cNvSpPr/>
          <p:nvPr/>
        </p:nvSpPr>
        <p:spPr>
          <a:xfrm flipH="1">
            <a:off x="6980225" y="2250100"/>
            <a:ext cx="10494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0" name="Shape 660"/>
          <p:cNvSpPr/>
          <p:nvPr/>
        </p:nvSpPr>
        <p:spPr>
          <a:xfrm>
            <a:off x="4564000" y="2855500"/>
            <a:ext cx="2497200" cy="16248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pic>
        <p:nvPicPr>
          <p:cNvPr descr="weka logo.png" id="661" name="Shape 661"/>
          <p:cNvPicPr preferRelativeResize="0"/>
          <p:nvPr/>
        </p:nvPicPr>
        <p:blipFill>
          <a:blip r:embed="rId4">
            <a:alphaModFix/>
          </a:blip>
          <a:stretch>
            <a:fillRect/>
          </a:stretch>
        </p:blipFill>
        <p:spPr>
          <a:xfrm>
            <a:off x="217899" y="169424"/>
            <a:ext cx="770024" cy="770024"/>
          </a:xfrm>
          <a:prstGeom prst="rect">
            <a:avLst/>
          </a:prstGeom>
          <a:noFill/>
          <a:ln>
            <a:noFill/>
          </a:ln>
        </p:spPr>
      </p:pic>
      <p:cxnSp>
        <p:nvCxnSpPr>
          <p:cNvPr id="662" name="Shape 662"/>
          <p:cNvCxnSpPr/>
          <p:nvPr/>
        </p:nvCxnSpPr>
        <p:spPr>
          <a:xfrm flipH="1">
            <a:off x="7278650" y="2948075"/>
            <a:ext cx="1165800" cy="712200"/>
          </a:xfrm>
          <a:prstGeom prst="straightConnector1">
            <a:avLst/>
          </a:prstGeom>
          <a:noFill/>
          <a:ln cap="flat" cmpd="sng" w="38100">
            <a:solidFill>
              <a:srgbClr val="FF0000"/>
            </a:solidFill>
            <a:prstDash val="solid"/>
            <a:round/>
            <a:headEnd len="lg" w="lg" type="none"/>
            <a:tailEnd len="lg" w="lg" type="triangle"/>
          </a:ln>
        </p:spPr>
      </p:cxnSp>
      <p:sp>
        <p:nvSpPr>
          <p:cNvPr id="663" name="Shape 663"/>
          <p:cNvSpPr/>
          <p:nvPr/>
        </p:nvSpPr>
        <p:spPr>
          <a:xfrm>
            <a:off x="3199250" y="2092000"/>
            <a:ext cx="1542300" cy="763500"/>
          </a:xfrm>
          <a:prstGeom prst="wedgeRoundRectCallout">
            <a:avLst>
              <a:gd fmla="val 45486" name="adj1"/>
              <a:gd fmla="val 102767"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改變了</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Shape 203"/>
          <p:cNvPicPr preferRelativeResize="0"/>
          <p:nvPr/>
        </p:nvPicPr>
        <p:blipFill rotWithShape="1">
          <a:blip r:embed="rId3">
            <a:alphaModFix/>
          </a:blip>
          <a:srcRect b="0" l="0" r="0" t="18407"/>
          <a:stretch/>
        </p:blipFill>
        <p:spPr>
          <a:xfrm>
            <a:off x="354700" y="1467900"/>
            <a:ext cx="4229100" cy="4771674"/>
          </a:xfrm>
          <a:prstGeom prst="rect">
            <a:avLst/>
          </a:prstGeom>
          <a:noFill/>
          <a:ln>
            <a:noFill/>
          </a:ln>
        </p:spPr>
      </p:pic>
      <p:sp>
        <p:nvSpPr>
          <p:cNvPr id="204" name="Shape 204"/>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05" name="Shape 205"/>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a:spcBef>
                <a:spcPts val="0"/>
              </a:spcBef>
              <a:buNone/>
            </a:pPr>
            <a:r>
              <a:t/>
            </a:r>
            <a:endParaRPr/>
          </a:p>
        </p:txBody>
      </p:sp>
      <p:sp>
        <p:nvSpPr>
          <p:cNvPr id="206" name="Shape 206"/>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兩個變項怎麼敘述？</a:t>
            </a:r>
          </a:p>
        </p:txBody>
      </p:sp>
      <p:sp>
        <p:nvSpPr>
          <p:cNvPr id="207" name="Shape 207"/>
          <p:cNvSpPr/>
          <p:nvPr/>
        </p:nvSpPr>
        <p:spPr>
          <a:xfrm>
            <a:off x="1256250" y="1830204"/>
            <a:ext cx="2372400" cy="4065000"/>
          </a:xfrm>
          <a:prstGeom prst="roundRect">
            <a:avLst>
              <a:gd fmla="val 5950"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pic>
        <p:nvPicPr>
          <p:cNvPr id="208" name="Shape 208" title="縱軸：消費頻率，橫軸：距離最近消費天數"/>
          <p:cNvPicPr preferRelativeResize="0"/>
          <p:nvPr/>
        </p:nvPicPr>
        <p:blipFill rotWithShape="1">
          <a:blip r:embed="rId4">
            <a:alphaModFix/>
          </a:blip>
          <a:srcRect b="0" l="5428" r="16017" t="0"/>
          <a:stretch/>
        </p:blipFill>
        <p:spPr>
          <a:xfrm>
            <a:off x="4720749" y="2247974"/>
            <a:ext cx="4102825" cy="3229447"/>
          </a:xfrm>
          <a:prstGeom prst="rect">
            <a:avLst/>
          </a:prstGeom>
          <a:noFill/>
          <a:ln>
            <a:noFill/>
          </a:ln>
        </p:spPr>
      </p:pic>
      <p:sp>
        <p:nvSpPr>
          <p:cNvPr id="209" name="Shape 209"/>
          <p:cNvSpPr/>
          <p:nvPr/>
        </p:nvSpPr>
        <p:spPr>
          <a:xfrm flipH="1">
            <a:off x="3671350" y="3600350"/>
            <a:ext cx="10494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pic>
        <p:nvPicPr>
          <p:cNvPr id="669" name="Shape 669"/>
          <p:cNvPicPr preferRelativeResize="0"/>
          <p:nvPr/>
        </p:nvPicPr>
        <p:blipFill rotWithShape="1">
          <a:blip r:embed="rId3">
            <a:alphaModFix/>
          </a:blip>
          <a:srcRect b="0" l="47168" r="0" t="12111"/>
          <a:stretch/>
        </p:blipFill>
        <p:spPr>
          <a:xfrm>
            <a:off x="4313125" y="1804099"/>
            <a:ext cx="4830874" cy="5053775"/>
          </a:xfrm>
          <a:prstGeom prst="rect">
            <a:avLst/>
          </a:prstGeom>
          <a:noFill/>
          <a:ln>
            <a:noFill/>
          </a:ln>
        </p:spPr>
      </p:pic>
      <p:sp>
        <p:nvSpPr>
          <p:cNvPr id="670" name="Shape 670"/>
          <p:cNvSpPr/>
          <p:nvPr/>
        </p:nvSpPr>
        <p:spPr>
          <a:xfrm>
            <a:off x="4564000" y="2855500"/>
            <a:ext cx="2497200" cy="16248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671" name="Shape 67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672" name="Shape 672"/>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solidFill>
                  <a:schemeClr val="dk1"/>
                </a:solidFill>
              </a:rPr>
              <a:t>組距 Label (1/2)</a:t>
            </a:r>
          </a:p>
        </p:txBody>
      </p:sp>
      <p:sp>
        <p:nvSpPr>
          <p:cNvPr id="673" name="Shape 673"/>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graphicFrame>
        <p:nvGraphicFramePr>
          <p:cNvPr id="674" name="Shape 674"/>
          <p:cNvGraphicFramePr/>
          <p:nvPr/>
        </p:nvGraphicFramePr>
        <p:xfrm>
          <a:off x="406962" y="2335462"/>
          <a:ext cx="3000000" cy="3000000"/>
        </p:xfrm>
        <a:graphic>
          <a:graphicData uri="http://schemas.openxmlformats.org/drawingml/2006/table">
            <a:tbl>
              <a:tblPr>
                <a:noFill/>
                <a:tableStyleId>{67A26F6E-75EE-4531-BA3E-108E722BB44D}</a:tableStyleId>
              </a:tblPr>
              <a:tblGrid>
                <a:gridCol w="1660925"/>
                <a:gridCol w="1660325"/>
              </a:tblGrid>
              <a:tr h="360825">
                <a:tc>
                  <a:txBody>
                    <a:bodyPr>
                      <a:noAutofit/>
                    </a:bodyPr>
                    <a:lstStyle/>
                    <a:p>
                      <a:pPr lvl="0" rtl="0" algn="ctr">
                        <a:lnSpc>
                          <a:spcPct val="122222"/>
                        </a:lnSpc>
                        <a:spcBef>
                          <a:spcPts val="0"/>
                        </a:spcBef>
                        <a:buNone/>
                      </a:pPr>
                      <a:r>
                        <a:rPr b="1" lang="zh-TW" sz="2400">
                          <a:solidFill>
                            <a:srgbClr val="FFFFFF"/>
                          </a:solidFill>
                          <a:latin typeface="Times New Roman"/>
                          <a:ea typeface="Times New Roman"/>
                          <a:cs typeface="Times New Roman"/>
                          <a:sym typeface="Times New Roman"/>
                        </a:rPr>
                        <a:t>Label</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c>
                  <a:txBody>
                    <a:bodyPr>
                      <a:noAutofit/>
                    </a:bodyPr>
                    <a:lstStyle/>
                    <a:p>
                      <a:pPr lvl="0" rtl="0" algn="ctr">
                        <a:lnSpc>
                          <a:spcPct val="122222"/>
                        </a:lnSpc>
                        <a:spcBef>
                          <a:spcPts val="0"/>
                        </a:spcBef>
                        <a:buNone/>
                      </a:pPr>
                      <a:r>
                        <a:rPr b="1" lang="zh-TW" sz="2400">
                          <a:solidFill>
                            <a:srgbClr val="FFFFFF"/>
                          </a:solidFill>
                          <a:latin typeface="Times New Roman"/>
                          <a:ea typeface="Times New Roman"/>
                          <a:cs typeface="Times New Roman"/>
                          <a:sym typeface="Times New Roman"/>
                        </a:rPr>
                        <a:t>Count</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r>
              <a:tr h="3475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'(-inf-0.5]'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63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360825">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'(0.5-1.5]'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22222"/>
                        </a:lnSpc>
                        <a:spcBef>
                          <a:spcPts val="0"/>
                        </a:spcBef>
                        <a:buNone/>
                      </a:pPr>
                      <a:r>
                        <a:rPr lang="zh-TW" sz="2400">
                          <a:latin typeface="Times New Roman"/>
                          <a:ea typeface="Times New Roman"/>
                          <a:cs typeface="Times New Roman"/>
                          <a:sym typeface="Times New Roman"/>
                        </a:rPr>
                        <a:t>84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3475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'(1.5-2.5]'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3475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'(2.5-3.5]'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3475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'(3.5-inf]'</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17</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bl>
          </a:graphicData>
        </a:graphic>
      </p:graphicFrame>
      <p:pic>
        <p:nvPicPr>
          <p:cNvPr descr="weka logo.png" id="675" name="Shape 675"/>
          <p:cNvPicPr preferRelativeResize="0"/>
          <p:nvPr/>
        </p:nvPicPr>
        <p:blipFill>
          <a:blip r:embed="rId4">
            <a:alphaModFix/>
          </a:blip>
          <a:stretch>
            <a:fillRect/>
          </a:stretch>
        </p:blipFill>
        <p:spPr>
          <a:xfrm>
            <a:off x="217899" y="169424"/>
            <a:ext cx="770024" cy="7700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Shape 681"/>
          <p:cNvSpPr txBox="1"/>
          <p:nvPr>
            <p:ph idx="1" type="body"/>
          </p:nvPr>
        </p:nvSpPr>
        <p:spPr>
          <a:xfrm>
            <a:off x="476250" y="1783075"/>
            <a:ext cx="8191500" cy="4711800"/>
          </a:xfrm>
          <a:prstGeom prst="rect">
            <a:avLst/>
          </a:prstGeom>
        </p:spPr>
        <p:txBody>
          <a:bodyPr anchorCtr="0" anchor="t" bIns="91425" lIns="91425" rIns="91425" tIns="91425">
            <a:noAutofit/>
          </a:bodyPr>
          <a:lstStyle/>
          <a:p>
            <a:pPr lvl="0" algn="ctr">
              <a:spcBef>
                <a:spcPts val="0"/>
              </a:spcBef>
              <a:buNone/>
            </a:pPr>
            <a:r>
              <a:rPr lang="zh-TW" u="sng">
                <a:solidFill>
                  <a:srgbClr val="FF0000"/>
                </a:solidFill>
              </a:rPr>
              <a:t>負</a:t>
            </a:r>
            <a:r>
              <a:rPr lang="zh-TW" u="sng">
                <a:solidFill>
                  <a:srgbClr val="FF0000"/>
                </a:solidFill>
              </a:rPr>
              <a:t>無限</a:t>
            </a:r>
            <a:r>
              <a:rPr lang="zh-TW"/>
              <a:t> 以上 介於 未滿 </a:t>
            </a:r>
            <a:r>
              <a:rPr lang="zh-TW" u="sng">
                <a:solidFill>
                  <a:srgbClr val="274E13"/>
                </a:solidFill>
              </a:rPr>
              <a:t>0.5</a:t>
            </a:r>
          </a:p>
        </p:txBody>
      </p:sp>
      <p:sp>
        <p:nvSpPr>
          <p:cNvPr id="682" name="Shape 682"/>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683" name="Shape 683"/>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組距 Label (2/2)</a:t>
            </a:r>
          </a:p>
        </p:txBody>
      </p:sp>
      <p:sp>
        <p:nvSpPr>
          <p:cNvPr id="684" name="Shape 684"/>
          <p:cNvSpPr txBox="1"/>
          <p:nvPr>
            <p:ph idx="2" type="subTitle"/>
          </p:nvPr>
        </p:nvSpPr>
        <p:spPr>
          <a:xfrm>
            <a:off x="24200" y="6583675"/>
            <a:ext cx="8191500" cy="274200"/>
          </a:xfrm>
          <a:prstGeom prst="rect">
            <a:avLst/>
          </a:prstGeom>
        </p:spPr>
        <p:txBody>
          <a:bodyPr anchorCtr="0" anchor="ctr" bIns="91425" lIns="91425" rIns="91425" tIns="91425">
            <a:noAutofit/>
          </a:bodyPr>
          <a:lstStyle/>
          <a:p>
            <a:pPr lvl="0">
              <a:spcBef>
                <a:spcPts val="0"/>
              </a:spcBef>
              <a:buNone/>
            </a:pPr>
            <a:r>
              <a:t/>
            </a:r>
            <a:endParaRPr/>
          </a:p>
        </p:txBody>
      </p:sp>
      <p:graphicFrame>
        <p:nvGraphicFramePr>
          <p:cNvPr id="685" name="Shape 685"/>
          <p:cNvGraphicFramePr/>
          <p:nvPr/>
        </p:nvGraphicFramePr>
        <p:xfrm>
          <a:off x="2059875" y="2538537"/>
          <a:ext cx="3000000" cy="3000000"/>
        </p:xfrm>
        <a:graphic>
          <a:graphicData uri="http://schemas.openxmlformats.org/drawingml/2006/table">
            <a:tbl>
              <a:tblPr>
                <a:noFill/>
                <a:tableStyleId>{67A26F6E-75EE-4531-BA3E-108E722BB44D}</a:tableStyleId>
              </a:tblPr>
              <a:tblGrid>
                <a:gridCol w="4874850"/>
              </a:tblGrid>
              <a:tr h="360825">
                <a:tc>
                  <a:txBody>
                    <a:bodyPr>
                      <a:noAutofit/>
                    </a:bodyPr>
                    <a:lstStyle/>
                    <a:p>
                      <a:pPr lvl="0" rtl="0" algn="ctr">
                        <a:lnSpc>
                          <a:spcPct val="122222"/>
                        </a:lnSpc>
                        <a:spcBef>
                          <a:spcPts val="0"/>
                        </a:spcBef>
                        <a:buNone/>
                      </a:pPr>
                      <a:r>
                        <a:rPr b="1" lang="zh-TW" sz="4800">
                          <a:solidFill>
                            <a:srgbClr val="FFFFFF"/>
                          </a:solidFill>
                          <a:latin typeface="Times New Roman"/>
                          <a:ea typeface="Times New Roman"/>
                          <a:cs typeface="Times New Roman"/>
                          <a:sym typeface="Times New Roman"/>
                        </a:rPr>
                        <a:t>Label</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r>
              <a:tr h="347500">
                <a:tc>
                  <a:txBody>
                    <a:bodyPr>
                      <a:noAutofit/>
                    </a:bodyPr>
                    <a:lstStyle/>
                    <a:p>
                      <a:pPr lvl="0" rtl="0" algn="ctr">
                        <a:lnSpc>
                          <a:spcPct val="115000"/>
                        </a:lnSpc>
                        <a:spcBef>
                          <a:spcPts val="0"/>
                        </a:spcBef>
                        <a:buNone/>
                      </a:pPr>
                      <a:r>
                        <a:rPr lang="zh-TW" sz="4800">
                          <a:latin typeface="Times New Roman"/>
                          <a:ea typeface="Times New Roman"/>
                          <a:cs typeface="Times New Roman"/>
                          <a:sym typeface="Times New Roman"/>
                        </a:rPr>
                        <a:t>'  (  </a:t>
                      </a:r>
                      <a:r>
                        <a:rPr lang="zh-TW" sz="4800" u="sng">
                          <a:solidFill>
                            <a:srgbClr val="FF0000"/>
                          </a:solidFill>
                          <a:latin typeface="Times New Roman"/>
                          <a:ea typeface="Times New Roman"/>
                          <a:cs typeface="Times New Roman"/>
                          <a:sym typeface="Times New Roman"/>
                        </a:rPr>
                        <a:t>-inf</a:t>
                      </a:r>
                      <a:r>
                        <a:rPr lang="zh-TW" sz="4800">
                          <a:latin typeface="Times New Roman"/>
                          <a:ea typeface="Times New Roman"/>
                          <a:cs typeface="Times New Roman"/>
                          <a:sym typeface="Times New Roman"/>
                        </a:rPr>
                        <a:t>  -  </a:t>
                      </a:r>
                      <a:r>
                        <a:rPr lang="zh-TW" sz="4800" u="sng">
                          <a:solidFill>
                            <a:srgbClr val="274E13"/>
                          </a:solidFill>
                          <a:latin typeface="Times New Roman"/>
                          <a:ea typeface="Times New Roman"/>
                          <a:cs typeface="Times New Roman"/>
                          <a:sym typeface="Times New Roman"/>
                        </a:rPr>
                        <a:t>0.5</a:t>
                      </a:r>
                      <a:r>
                        <a:rPr lang="zh-TW" sz="4800">
                          <a:latin typeface="Times New Roman"/>
                          <a:ea typeface="Times New Roman"/>
                          <a:cs typeface="Times New Roman"/>
                          <a:sym typeface="Times New Roman"/>
                        </a:rPr>
                        <a:t>  ]  '</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bl>
          </a:graphicData>
        </a:graphic>
      </p:graphicFrame>
      <p:sp>
        <p:nvSpPr>
          <p:cNvPr id="686" name="Shape 686"/>
          <p:cNvSpPr/>
          <p:nvPr/>
        </p:nvSpPr>
        <p:spPr>
          <a:xfrm>
            <a:off x="1174700" y="4859250"/>
            <a:ext cx="1542300" cy="763500"/>
          </a:xfrm>
          <a:prstGeom prst="wedgeRoundRectCallout">
            <a:avLst>
              <a:gd fmla="val 46586" name="adj1"/>
              <a:gd fmla="val -9492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以上</a:t>
            </a:r>
          </a:p>
        </p:txBody>
      </p:sp>
      <p:sp>
        <p:nvSpPr>
          <p:cNvPr id="687" name="Shape 687"/>
          <p:cNvSpPr/>
          <p:nvPr/>
        </p:nvSpPr>
        <p:spPr>
          <a:xfrm>
            <a:off x="2142450" y="5731425"/>
            <a:ext cx="1542300" cy="763500"/>
          </a:xfrm>
          <a:prstGeom prst="wedgeRoundRectCallout">
            <a:avLst>
              <a:gd fmla="val 38065" name="adj1"/>
              <a:gd fmla="val -19664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負無限</a:t>
            </a:r>
          </a:p>
        </p:txBody>
      </p:sp>
      <p:sp>
        <p:nvSpPr>
          <p:cNvPr id="688" name="Shape 688"/>
          <p:cNvSpPr/>
          <p:nvPr/>
        </p:nvSpPr>
        <p:spPr>
          <a:xfrm>
            <a:off x="3664675" y="4859250"/>
            <a:ext cx="1245900" cy="763500"/>
          </a:xfrm>
          <a:prstGeom prst="wedgeRoundRectCallout">
            <a:avLst>
              <a:gd fmla="val 26021" name="adj1"/>
              <a:gd fmla="val -110573"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介於</a:t>
            </a:r>
          </a:p>
        </p:txBody>
      </p:sp>
      <p:sp>
        <p:nvSpPr>
          <p:cNvPr id="689" name="Shape 689"/>
          <p:cNvSpPr/>
          <p:nvPr/>
        </p:nvSpPr>
        <p:spPr>
          <a:xfrm>
            <a:off x="5182025" y="4859250"/>
            <a:ext cx="1245900" cy="763500"/>
          </a:xfrm>
          <a:prstGeom prst="wedgeRoundRectCallout">
            <a:avLst>
              <a:gd fmla="val 26021" name="adj1"/>
              <a:gd fmla="val -110573"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未滿</a:t>
            </a:r>
          </a:p>
        </p:txBody>
      </p:sp>
      <p:pic>
        <p:nvPicPr>
          <p:cNvPr descr="weka logo.png" id="690" name="Shape 690"/>
          <p:cNvPicPr preferRelativeResize="0"/>
          <p:nvPr/>
        </p:nvPicPr>
        <p:blipFill>
          <a:blip r:embed="rId3">
            <a:alphaModFix/>
          </a:blip>
          <a:stretch>
            <a:fillRect/>
          </a:stretch>
        </p:blipFill>
        <p:spPr>
          <a:xfrm>
            <a:off x="217899" y="169424"/>
            <a:ext cx="770024" cy="7700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pic>
        <p:nvPicPr>
          <p:cNvPr id="696" name="Shape 696"/>
          <p:cNvPicPr preferRelativeResize="0"/>
          <p:nvPr/>
        </p:nvPicPr>
        <p:blipFill>
          <a:blip r:embed="rId3">
            <a:alphaModFix/>
          </a:blip>
          <a:stretch>
            <a:fillRect/>
          </a:stretch>
        </p:blipFill>
        <p:spPr>
          <a:xfrm>
            <a:off x="4705199" y="1660998"/>
            <a:ext cx="3962549" cy="4892213"/>
          </a:xfrm>
          <a:prstGeom prst="rect">
            <a:avLst/>
          </a:prstGeom>
          <a:noFill/>
          <a:ln cap="flat" cmpd="sng" w="38100">
            <a:solidFill>
              <a:schemeClr val="accent3"/>
            </a:solidFill>
            <a:prstDash val="solid"/>
            <a:round/>
            <a:headEnd len="med" w="med" type="none"/>
            <a:tailEnd len="med" w="med" type="none"/>
          </a:ln>
        </p:spPr>
      </p:pic>
      <p:sp>
        <p:nvSpPr>
          <p:cNvPr id="697" name="Shape 697"/>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698" name="Shape 698"/>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Clr>
                <a:schemeClr val="dk1"/>
              </a:buClr>
              <a:buSzPct val="27500"/>
              <a:buFont typeface="Arial"/>
              <a:buNone/>
            </a:pPr>
            <a:r>
              <a:rPr lang="zh-TW"/>
              <a:t>9</a:t>
            </a:r>
            <a:r>
              <a:rPr lang="zh-TW"/>
              <a:t>. 設定篩選器 Discretize: 組號</a:t>
            </a:r>
          </a:p>
          <a:p>
            <a:pPr lvl="0" rtl="0">
              <a:spcBef>
                <a:spcPts val="0"/>
              </a:spcBef>
              <a:buNone/>
            </a:pPr>
            <a:r>
              <a:rPr b="0" lang="zh-TW" sz="3200">
                <a:solidFill>
                  <a:schemeClr val="dk1"/>
                </a:solidFill>
              </a:rPr>
              <a:t>屬性4,7,10，分成5組，</a:t>
            </a:r>
            <a:r>
              <a:rPr b="0" lang="zh-TW" sz="3200"/>
              <a:t>以</a:t>
            </a:r>
            <a:r>
              <a:rPr b="0" lang="zh-TW" sz="3200" u="sng"/>
              <a:t>組號</a:t>
            </a:r>
            <a:r>
              <a:rPr b="0" lang="zh-TW" sz="3200"/>
              <a:t>命名 ⇨ 套用</a:t>
            </a:r>
          </a:p>
        </p:txBody>
      </p:sp>
      <p:sp>
        <p:nvSpPr>
          <p:cNvPr id="699" name="Shape 699"/>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sp>
        <p:nvSpPr>
          <p:cNvPr id="700" name="Shape 700"/>
          <p:cNvSpPr txBox="1"/>
          <p:nvPr>
            <p:ph idx="1" type="body"/>
          </p:nvPr>
        </p:nvSpPr>
        <p:spPr>
          <a:xfrm>
            <a:off x="344625" y="1791150"/>
            <a:ext cx="4208100" cy="4711800"/>
          </a:xfrm>
          <a:prstGeom prst="rect">
            <a:avLst/>
          </a:prstGeom>
        </p:spPr>
        <p:txBody>
          <a:bodyPr anchorCtr="0" anchor="t" bIns="91425" lIns="91425" rIns="91425" tIns="91425">
            <a:noAutofit/>
          </a:bodyPr>
          <a:lstStyle/>
          <a:p>
            <a:pPr indent="-228600" lvl="0" marL="457200" rtl="0">
              <a:spcBef>
                <a:spcPts val="0"/>
              </a:spcBef>
            </a:pPr>
            <a:r>
              <a:rPr lang="zh-TW"/>
              <a:t>attributeIndicens: 4,7,10</a:t>
            </a:r>
          </a:p>
          <a:p>
            <a:pPr indent="-228600" lvl="0" marL="457200" rtl="0">
              <a:spcBef>
                <a:spcPts val="0"/>
              </a:spcBef>
            </a:pPr>
            <a:r>
              <a:rPr lang="zh-TW"/>
              <a:t>bins: 5</a:t>
            </a:r>
          </a:p>
          <a:p>
            <a:pPr indent="-228600" lvl="0" marL="457200" rtl="0">
              <a:spcBef>
                <a:spcPts val="0"/>
              </a:spcBef>
            </a:pPr>
            <a:r>
              <a:rPr lang="zh-TW"/>
              <a:t>ignoreClass: True</a:t>
            </a:r>
          </a:p>
          <a:p>
            <a:pPr indent="-228600" lvl="0" marL="457200" rtl="0">
              <a:spcBef>
                <a:spcPts val="0"/>
              </a:spcBef>
              <a:buClr>
                <a:srgbClr val="FF0000"/>
              </a:buClr>
            </a:pPr>
            <a:r>
              <a:rPr b="1" lang="zh-TW">
                <a:solidFill>
                  <a:srgbClr val="FF0000"/>
                </a:solidFill>
              </a:rPr>
              <a:t>useBinNumbers: True</a:t>
            </a:r>
            <a:br>
              <a:rPr b="1" lang="zh-TW">
                <a:solidFill>
                  <a:srgbClr val="FF0000"/>
                </a:solidFill>
              </a:rPr>
            </a:br>
            <a:r>
              <a:rPr b="1" lang="zh-TW">
                <a:solidFill>
                  <a:srgbClr val="FF0000"/>
                </a:solidFill>
              </a:rPr>
              <a:t>使用</a:t>
            </a:r>
            <a:r>
              <a:rPr b="1" lang="zh-TW" u="sng">
                <a:solidFill>
                  <a:srgbClr val="FF0000"/>
                </a:solidFill>
              </a:rPr>
              <a:t>組號</a:t>
            </a:r>
            <a:r>
              <a:rPr b="1" lang="zh-TW">
                <a:solidFill>
                  <a:srgbClr val="FF0000"/>
                </a:solidFill>
              </a:rPr>
              <a:t>命名</a:t>
            </a:r>
          </a:p>
          <a:p>
            <a:pPr indent="-228600" lvl="0" marL="457200">
              <a:spcBef>
                <a:spcPts val="0"/>
              </a:spcBef>
            </a:pPr>
            <a:r>
              <a:rPr lang="zh-TW"/>
              <a:t>useEqualFrequency: </a:t>
            </a:r>
            <a:r>
              <a:rPr lang="zh-TW"/>
              <a:t>T</a:t>
            </a:r>
            <a:r>
              <a:rPr lang="zh-TW"/>
              <a:t>rue</a:t>
            </a:r>
          </a:p>
        </p:txBody>
      </p:sp>
      <p:sp>
        <p:nvSpPr>
          <p:cNvPr id="701" name="Shape 701"/>
          <p:cNvSpPr/>
          <p:nvPr/>
        </p:nvSpPr>
        <p:spPr>
          <a:xfrm>
            <a:off x="4986575" y="5525250"/>
            <a:ext cx="35622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graphicFrame>
        <p:nvGraphicFramePr>
          <p:cNvPr id="702" name="Shape 702"/>
          <p:cNvGraphicFramePr/>
          <p:nvPr/>
        </p:nvGraphicFramePr>
        <p:xfrm>
          <a:off x="476237" y="5046100"/>
          <a:ext cx="3000000" cy="3000000"/>
        </p:xfrm>
        <a:graphic>
          <a:graphicData uri="http://schemas.openxmlformats.org/drawingml/2006/table">
            <a:tbl>
              <a:tblPr>
                <a:noFill/>
                <a:tableStyleId>{67A26F6E-75EE-4531-BA3E-108E722BB44D}</a:tableStyleId>
              </a:tblPr>
              <a:tblGrid>
                <a:gridCol w="1660925"/>
              </a:tblGrid>
              <a:tr h="360825">
                <a:tc>
                  <a:txBody>
                    <a:bodyPr>
                      <a:noAutofit/>
                    </a:bodyPr>
                    <a:lstStyle/>
                    <a:p>
                      <a:pPr lvl="0" rtl="0" algn="ctr">
                        <a:lnSpc>
                          <a:spcPct val="122222"/>
                        </a:lnSpc>
                        <a:spcBef>
                          <a:spcPts val="0"/>
                        </a:spcBef>
                        <a:buNone/>
                      </a:pPr>
                      <a:r>
                        <a:rPr b="1" lang="zh-TW" sz="2400">
                          <a:solidFill>
                            <a:srgbClr val="FFFFFF"/>
                          </a:solidFill>
                          <a:latin typeface="Times New Roman"/>
                          <a:ea typeface="Times New Roman"/>
                          <a:cs typeface="Times New Roman"/>
                          <a:sym typeface="Times New Roman"/>
                        </a:rPr>
                        <a:t>Label</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dk2"/>
                    </a:solidFill>
                  </a:tcPr>
                </a:tc>
              </a:tr>
              <a:tr h="347500">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'B1of5'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bl>
          </a:graphicData>
        </a:graphic>
      </p:graphicFrame>
      <p:sp>
        <p:nvSpPr>
          <p:cNvPr id="703" name="Shape 703"/>
          <p:cNvSpPr txBox="1"/>
          <p:nvPr/>
        </p:nvSpPr>
        <p:spPr>
          <a:xfrm>
            <a:off x="2211525" y="5720650"/>
            <a:ext cx="1505400" cy="400500"/>
          </a:xfrm>
          <a:prstGeom prst="rect">
            <a:avLst/>
          </a:prstGeom>
          <a:noFill/>
          <a:ln>
            <a:noFill/>
          </a:ln>
        </p:spPr>
        <p:txBody>
          <a:bodyPr anchorCtr="0" anchor="ctr" bIns="91425" lIns="91425" rIns="91425" tIns="91425">
            <a:noAutofit/>
          </a:bodyPr>
          <a:lstStyle/>
          <a:p>
            <a:pPr lvl="0" rtl="0">
              <a:spcBef>
                <a:spcPts val="0"/>
              </a:spcBef>
              <a:buNone/>
            </a:pPr>
            <a:r>
              <a:rPr lang="zh-TW" sz="2400"/>
              <a:t>5組中的</a:t>
            </a:r>
          </a:p>
          <a:p>
            <a:pPr lvl="0" rtl="0">
              <a:spcBef>
                <a:spcPts val="0"/>
              </a:spcBef>
              <a:buNone/>
            </a:pPr>
            <a:r>
              <a:rPr lang="zh-TW" sz="2400"/>
              <a:t>第一組</a:t>
            </a:r>
          </a:p>
        </p:txBody>
      </p:sp>
      <p:pic>
        <p:nvPicPr>
          <p:cNvPr descr="weka logo.png" id="704" name="Shape 704"/>
          <p:cNvPicPr preferRelativeResize="0"/>
          <p:nvPr/>
        </p:nvPicPr>
        <p:blipFill>
          <a:blip r:embed="rId4">
            <a:alphaModFix/>
          </a:blip>
          <a:stretch>
            <a:fillRect/>
          </a:stretch>
        </p:blipFill>
        <p:spPr>
          <a:xfrm>
            <a:off x="217899" y="169424"/>
            <a:ext cx="770024" cy="7700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pic>
        <p:nvPicPr>
          <p:cNvPr id="710" name="Shape 710"/>
          <p:cNvPicPr preferRelativeResize="0"/>
          <p:nvPr/>
        </p:nvPicPr>
        <p:blipFill rotWithShape="1">
          <a:blip r:embed="rId3">
            <a:alphaModFix/>
          </a:blip>
          <a:srcRect b="58200" l="0" r="0" t="0"/>
          <a:stretch/>
        </p:blipFill>
        <p:spPr>
          <a:xfrm>
            <a:off x="0" y="1564850"/>
            <a:ext cx="9144000" cy="2403549"/>
          </a:xfrm>
          <a:prstGeom prst="rect">
            <a:avLst/>
          </a:prstGeom>
          <a:noFill/>
          <a:ln>
            <a:noFill/>
          </a:ln>
        </p:spPr>
      </p:pic>
      <p:sp>
        <p:nvSpPr>
          <p:cNvPr id="711" name="Shape 71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solidFill>
                  <a:srgbClr val="000000"/>
                </a:solidFill>
              </a:rPr>
              <a:t>‹#›</a:t>
            </a:fld>
          </a:p>
        </p:txBody>
      </p:sp>
      <p:sp>
        <p:nvSpPr>
          <p:cNvPr id="712" name="Shape 712"/>
          <p:cNvSpPr txBox="1"/>
          <p:nvPr>
            <p:ph type="title"/>
          </p:nvPr>
        </p:nvSpPr>
        <p:spPr>
          <a:xfrm>
            <a:off x="293575" y="169425"/>
            <a:ext cx="8556900" cy="1243800"/>
          </a:xfrm>
          <a:prstGeom prst="rect">
            <a:avLst/>
          </a:prstGeom>
        </p:spPr>
        <p:txBody>
          <a:bodyPr anchorCtr="0" anchor="ctr" bIns="91425" lIns="91425" rIns="91425" tIns="91425">
            <a:noAutofit/>
          </a:bodyPr>
          <a:lstStyle/>
          <a:p>
            <a:pPr lvl="0">
              <a:spcBef>
                <a:spcPts val="0"/>
              </a:spcBef>
              <a:buNone/>
            </a:pPr>
            <a:r>
              <a:rPr lang="zh-TW"/>
              <a:t>10. </a:t>
            </a:r>
            <a:r>
              <a:rPr lang="zh-TW"/>
              <a:t>檢視轉換完成的</a:t>
            </a:r>
            <a:r>
              <a:rPr lang="zh-TW">
                <a:solidFill>
                  <a:schemeClr val="dk1"/>
                </a:solidFill>
              </a:rPr>
              <a:t>資料</a:t>
            </a:r>
            <a:r>
              <a:rPr lang="zh-TW"/>
              <a:t>：Edit</a:t>
            </a:r>
          </a:p>
        </p:txBody>
      </p:sp>
      <p:sp>
        <p:nvSpPr>
          <p:cNvPr id="713" name="Shape 713"/>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sp>
        <p:nvSpPr>
          <p:cNvPr id="714" name="Shape 714"/>
          <p:cNvSpPr/>
          <p:nvPr/>
        </p:nvSpPr>
        <p:spPr>
          <a:xfrm>
            <a:off x="5049550" y="2056175"/>
            <a:ext cx="1412700" cy="597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715" name="Shape 715"/>
          <p:cNvSpPr/>
          <p:nvPr/>
        </p:nvSpPr>
        <p:spPr>
          <a:xfrm>
            <a:off x="6462250" y="2056175"/>
            <a:ext cx="1412700" cy="597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716" name="Shape 716"/>
          <p:cNvSpPr/>
          <p:nvPr/>
        </p:nvSpPr>
        <p:spPr>
          <a:xfrm>
            <a:off x="2689175" y="1832075"/>
            <a:ext cx="1773300" cy="1045200"/>
          </a:xfrm>
          <a:prstGeom prst="wedgeRoundRectCallout">
            <a:avLst>
              <a:gd fmla="val 79134" name="adj1"/>
              <a:gd fmla="val -2810"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2400">
                <a:solidFill>
                  <a:srgbClr val="FFFFFF"/>
                </a:solidFill>
              </a:rPr>
              <a:t>手殘救星</a:t>
            </a:r>
          </a:p>
          <a:p>
            <a:pPr lvl="0" rtl="0" algn="ctr">
              <a:spcBef>
                <a:spcPts val="0"/>
              </a:spcBef>
              <a:buNone/>
            </a:pPr>
            <a:r>
              <a:rPr b="1" lang="zh-TW" sz="3200">
                <a:solidFill>
                  <a:srgbClr val="FFFFFF"/>
                </a:solidFill>
              </a:rPr>
              <a:t>復原</a:t>
            </a:r>
          </a:p>
        </p:txBody>
      </p:sp>
      <p:sp>
        <p:nvSpPr>
          <p:cNvPr id="717" name="Shape 717"/>
          <p:cNvSpPr/>
          <p:nvPr/>
        </p:nvSpPr>
        <p:spPr>
          <a:xfrm>
            <a:off x="5859825" y="3029875"/>
            <a:ext cx="2195400" cy="797700"/>
          </a:xfrm>
          <a:prstGeom prst="wedgeRoundRectCallout">
            <a:avLst>
              <a:gd fmla="val 13118" name="adj1"/>
              <a:gd fmla="val -86919"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3200">
                <a:solidFill>
                  <a:srgbClr val="FFFFFF"/>
                </a:solidFill>
              </a:rPr>
              <a:t>編輯/檢視</a:t>
            </a:r>
          </a:p>
        </p:txBody>
      </p:sp>
      <p:pic>
        <p:nvPicPr>
          <p:cNvPr id="718" name="Shape 718"/>
          <p:cNvPicPr preferRelativeResize="0"/>
          <p:nvPr/>
        </p:nvPicPr>
        <p:blipFill>
          <a:blip r:embed="rId4">
            <a:alphaModFix/>
          </a:blip>
          <a:stretch>
            <a:fillRect/>
          </a:stretch>
        </p:blipFill>
        <p:spPr>
          <a:xfrm>
            <a:off x="24200" y="4370668"/>
            <a:ext cx="9143999" cy="2237456"/>
          </a:xfrm>
          <a:prstGeom prst="rect">
            <a:avLst/>
          </a:prstGeom>
          <a:noFill/>
          <a:ln>
            <a:noFill/>
          </a:ln>
        </p:spPr>
      </p:pic>
      <p:sp>
        <p:nvSpPr>
          <p:cNvPr id="719" name="Shape 719"/>
          <p:cNvSpPr/>
          <p:nvPr/>
        </p:nvSpPr>
        <p:spPr>
          <a:xfrm flipH="1" rot="7200175">
            <a:off x="5511798" y="4150674"/>
            <a:ext cx="1049307" cy="524708"/>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ka logo.png" id="720" name="Shape 720"/>
          <p:cNvPicPr preferRelativeResize="0"/>
          <p:nvPr/>
        </p:nvPicPr>
        <p:blipFill>
          <a:blip r:embed="rId5">
            <a:alphaModFix/>
          </a:blip>
          <a:stretch>
            <a:fillRect/>
          </a:stretch>
        </p:blipFill>
        <p:spPr>
          <a:xfrm>
            <a:off x="217899" y="169424"/>
            <a:ext cx="770024" cy="77002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Shape 726"/>
          <p:cNvSpPr txBox="1"/>
          <p:nvPr>
            <p:ph idx="1" type="body"/>
          </p:nvPr>
        </p:nvSpPr>
        <p:spPr>
          <a:xfrm>
            <a:off x="533400" y="1791150"/>
            <a:ext cx="2643600" cy="4711800"/>
          </a:xfrm>
          <a:prstGeom prst="rect">
            <a:avLst/>
          </a:prstGeom>
        </p:spPr>
        <p:txBody>
          <a:bodyPr anchorCtr="0" anchor="t" bIns="91425" lIns="91425" rIns="91425" tIns="91425">
            <a:noAutofit/>
          </a:bodyPr>
          <a:lstStyle/>
          <a:p>
            <a:pPr indent="-228600" lvl="0" marL="457200" rtl="0">
              <a:spcBef>
                <a:spcPts val="0"/>
              </a:spcBef>
              <a:buAutoNum type="arabicPeriod"/>
            </a:pPr>
            <a:r>
              <a:rPr lang="zh-TW"/>
              <a:t>Save </a:t>
            </a:r>
            <a:r>
              <a:rPr lang="zh-TW"/>
              <a:t>儲存</a:t>
            </a:r>
          </a:p>
          <a:p>
            <a:pPr indent="-228600" lvl="0" marL="457200" rtl="0">
              <a:spcBef>
                <a:spcPts val="0"/>
              </a:spcBef>
              <a:buAutoNum type="arabicPeriod"/>
            </a:pPr>
            <a:r>
              <a:rPr lang="zh-TW"/>
              <a:t>File Name: </a:t>
            </a:r>
            <a:br>
              <a:rPr lang="zh-TW"/>
            </a:br>
            <a:r>
              <a:rPr lang="zh-TW"/>
              <a:t>分組結果.csv</a:t>
            </a:r>
          </a:p>
          <a:p>
            <a:pPr indent="-228600" lvl="0" marL="457200" rtl="0">
              <a:spcBef>
                <a:spcPts val="0"/>
              </a:spcBef>
              <a:buAutoNum type="arabicPeriod"/>
            </a:pPr>
            <a:r>
              <a:rPr lang="zh-TW"/>
              <a:t>Files of Type: *.csv</a:t>
            </a:r>
          </a:p>
          <a:p>
            <a:pPr indent="-228600" lvl="0" marL="457200">
              <a:spcBef>
                <a:spcPts val="0"/>
              </a:spcBef>
              <a:buAutoNum type="arabicPeriod"/>
            </a:pPr>
            <a:r>
              <a:rPr lang="zh-TW"/>
              <a:t>Save</a:t>
            </a:r>
          </a:p>
        </p:txBody>
      </p:sp>
      <p:sp>
        <p:nvSpPr>
          <p:cNvPr id="727" name="Shape 727"/>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728" name="Shape 728"/>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11. </a:t>
            </a:r>
            <a:r>
              <a:rPr lang="zh-TW"/>
              <a:t>儲存資料為CSV：Save</a:t>
            </a:r>
          </a:p>
        </p:txBody>
      </p:sp>
      <p:sp>
        <p:nvSpPr>
          <p:cNvPr id="729" name="Shape 729"/>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730" name="Shape 730"/>
          <p:cNvPicPr preferRelativeResize="0"/>
          <p:nvPr/>
        </p:nvPicPr>
        <p:blipFill rotWithShape="1">
          <a:blip r:embed="rId3">
            <a:alphaModFix/>
          </a:blip>
          <a:srcRect b="58200" l="34929" r="0" t="0"/>
          <a:stretch/>
        </p:blipFill>
        <p:spPr>
          <a:xfrm>
            <a:off x="3194125" y="1564850"/>
            <a:ext cx="5949875" cy="2403549"/>
          </a:xfrm>
          <a:prstGeom prst="rect">
            <a:avLst/>
          </a:prstGeom>
          <a:noFill/>
          <a:ln>
            <a:noFill/>
          </a:ln>
        </p:spPr>
      </p:pic>
      <p:sp>
        <p:nvSpPr>
          <p:cNvPr id="731" name="Shape 731"/>
          <p:cNvSpPr/>
          <p:nvPr/>
        </p:nvSpPr>
        <p:spPr>
          <a:xfrm>
            <a:off x="7657475" y="2056175"/>
            <a:ext cx="1412700" cy="597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732" name="Shape 732"/>
          <p:cNvSpPr/>
          <p:nvPr/>
        </p:nvSpPr>
        <p:spPr>
          <a:xfrm>
            <a:off x="348025" y="5778250"/>
            <a:ext cx="2643600" cy="8319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分組結果</a:t>
            </a:r>
            <a:r>
              <a:rPr lang="zh-TW" sz="3200"/>
              <a:t>.csv</a:t>
            </a:r>
          </a:p>
        </p:txBody>
      </p:sp>
      <p:pic>
        <p:nvPicPr>
          <p:cNvPr descr="google spreadsheet.png" id="733" name="Shape 733"/>
          <p:cNvPicPr preferRelativeResize="0"/>
          <p:nvPr/>
        </p:nvPicPr>
        <p:blipFill>
          <a:blip r:embed="rId4">
            <a:alphaModFix/>
          </a:blip>
          <a:stretch>
            <a:fillRect/>
          </a:stretch>
        </p:blipFill>
        <p:spPr>
          <a:xfrm>
            <a:off x="1162890" y="4580576"/>
            <a:ext cx="1013918" cy="1309409"/>
          </a:xfrm>
          <a:prstGeom prst="rect">
            <a:avLst/>
          </a:prstGeom>
          <a:noFill/>
          <a:ln>
            <a:noFill/>
          </a:ln>
        </p:spPr>
      </p:pic>
      <p:pic>
        <p:nvPicPr>
          <p:cNvPr id="734" name="Shape 734"/>
          <p:cNvPicPr preferRelativeResize="0"/>
          <p:nvPr/>
        </p:nvPicPr>
        <p:blipFill>
          <a:blip r:embed="rId5">
            <a:alphaModFix/>
          </a:blip>
          <a:stretch>
            <a:fillRect/>
          </a:stretch>
        </p:blipFill>
        <p:spPr>
          <a:xfrm>
            <a:off x="3393106" y="2933149"/>
            <a:ext cx="5274643" cy="3620050"/>
          </a:xfrm>
          <a:prstGeom prst="rect">
            <a:avLst/>
          </a:prstGeom>
          <a:noFill/>
          <a:ln cap="flat" cmpd="sng" w="38100">
            <a:solidFill>
              <a:schemeClr val="accent3"/>
            </a:solidFill>
            <a:prstDash val="solid"/>
            <a:round/>
            <a:headEnd len="med" w="med" type="none"/>
            <a:tailEnd len="med" w="med" type="none"/>
          </a:ln>
        </p:spPr>
      </p:pic>
      <p:sp>
        <p:nvSpPr>
          <p:cNvPr id="735" name="Shape 735"/>
          <p:cNvSpPr/>
          <p:nvPr/>
        </p:nvSpPr>
        <p:spPr>
          <a:xfrm>
            <a:off x="6683250" y="1340950"/>
            <a:ext cx="773400" cy="763500"/>
          </a:xfrm>
          <a:prstGeom prst="wedgeEllipseCallout">
            <a:avLst>
              <a:gd fmla="val 75844" name="adj1"/>
              <a:gd fmla="val 37377"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1</a:t>
            </a:r>
          </a:p>
        </p:txBody>
      </p:sp>
      <p:sp>
        <p:nvSpPr>
          <p:cNvPr id="736" name="Shape 736"/>
          <p:cNvSpPr/>
          <p:nvPr/>
        </p:nvSpPr>
        <p:spPr>
          <a:xfrm>
            <a:off x="3759225" y="4238787"/>
            <a:ext cx="773400" cy="763500"/>
          </a:xfrm>
          <a:prstGeom prst="wedgeEllipseCallout">
            <a:avLst>
              <a:gd fmla="val 22698" name="adj1"/>
              <a:gd fmla="val 77723"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2</a:t>
            </a:r>
          </a:p>
        </p:txBody>
      </p:sp>
      <p:sp>
        <p:nvSpPr>
          <p:cNvPr id="737" name="Shape 737"/>
          <p:cNvSpPr/>
          <p:nvPr/>
        </p:nvSpPr>
        <p:spPr>
          <a:xfrm>
            <a:off x="3475975" y="5272675"/>
            <a:ext cx="2282700" cy="363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738" name="Shape 738"/>
          <p:cNvSpPr/>
          <p:nvPr/>
        </p:nvSpPr>
        <p:spPr>
          <a:xfrm>
            <a:off x="3475975" y="5635975"/>
            <a:ext cx="3335100" cy="363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739" name="Shape 739"/>
          <p:cNvSpPr/>
          <p:nvPr/>
        </p:nvSpPr>
        <p:spPr>
          <a:xfrm>
            <a:off x="6952025" y="6059475"/>
            <a:ext cx="838200" cy="3633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740" name="Shape 740"/>
          <p:cNvSpPr/>
          <p:nvPr/>
        </p:nvSpPr>
        <p:spPr>
          <a:xfrm>
            <a:off x="6354450" y="4509162"/>
            <a:ext cx="773400" cy="763500"/>
          </a:xfrm>
          <a:prstGeom prst="wedgeEllipseCallout">
            <a:avLst>
              <a:gd fmla="val -38033" name="adj1"/>
              <a:gd fmla="val 83839"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3</a:t>
            </a:r>
          </a:p>
        </p:txBody>
      </p:sp>
      <p:sp>
        <p:nvSpPr>
          <p:cNvPr id="741" name="Shape 741"/>
          <p:cNvSpPr/>
          <p:nvPr/>
        </p:nvSpPr>
        <p:spPr>
          <a:xfrm>
            <a:off x="5909850" y="5999262"/>
            <a:ext cx="773400" cy="763500"/>
          </a:xfrm>
          <a:prstGeom prst="wedgeEllipseCallout">
            <a:avLst>
              <a:gd fmla="val 71076" name="adj1"/>
              <a:gd fmla="val -11354"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4</a:t>
            </a:r>
          </a:p>
        </p:txBody>
      </p:sp>
      <p:pic>
        <p:nvPicPr>
          <p:cNvPr descr="weka logo.png" id="742" name="Shape 742"/>
          <p:cNvPicPr preferRelativeResize="0"/>
          <p:nvPr/>
        </p:nvPicPr>
        <p:blipFill>
          <a:blip r:embed="rId6">
            <a:alphaModFix/>
          </a:blip>
          <a:stretch>
            <a:fillRect/>
          </a:stretch>
        </p:blipFill>
        <p:spPr>
          <a:xfrm>
            <a:off x="217899" y="169424"/>
            <a:ext cx="770024" cy="7700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Shape 74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749" name="Shape 749"/>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t>12. 以Google</a:t>
            </a:r>
            <a:r>
              <a:rPr lang="zh-TW"/>
              <a:t>試算表開啟 (1/2)</a:t>
            </a:r>
            <a:br>
              <a:rPr lang="zh-TW"/>
            </a:br>
            <a:r>
              <a:rPr b="0" lang="zh-TW" sz="3200"/>
              <a:t>上傳</a:t>
            </a:r>
          </a:p>
        </p:txBody>
      </p:sp>
      <p:sp>
        <p:nvSpPr>
          <p:cNvPr id="750" name="Shape 750"/>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751" name="Shape 751"/>
          <p:cNvPicPr preferRelativeResize="0"/>
          <p:nvPr/>
        </p:nvPicPr>
        <p:blipFill rotWithShape="1">
          <a:blip r:embed="rId3">
            <a:alphaModFix/>
          </a:blip>
          <a:srcRect b="0" l="0" r="36036" t="0"/>
          <a:stretch/>
        </p:blipFill>
        <p:spPr>
          <a:xfrm>
            <a:off x="3295125" y="2015900"/>
            <a:ext cx="5848874" cy="4343400"/>
          </a:xfrm>
          <a:prstGeom prst="rect">
            <a:avLst/>
          </a:prstGeom>
          <a:noFill/>
          <a:ln cap="flat" cmpd="sng" w="19050">
            <a:solidFill>
              <a:schemeClr val="accent3"/>
            </a:solidFill>
            <a:prstDash val="solid"/>
            <a:round/>
            <a:headEnd len="med" w="med" type="none"/>
            <a:tailEnd len="med" w="med" type="none"/>
          </a:ln>
        </p:spPr>
      </p:pic>
      <p:sp>
        <p:nvSpPr>
          <p:cNvPr id="752" name="Shape 752"/>
          <p:cNvSpPr/>
          <p:nvPr/>
        </p:nvSpPr>
        <p:spPr>
          <a:xfrm>
            <a:off x="348025" y="4387350"/>
            <a:ext cx="2643600" cy="8319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分組結果</a:t>
            </a:r>
            <a:r>
              <a:rPr lang="zh-TW" sz="3200"/>
              <a:t>.csv</a:t>
            </a:r>
          </a:p>
        </p:txBody>
      </p:sp>
      <p:pic>
        <p:nvPicPr>
          <p:cNvPr descr="google spreadsheet.png" id="753" name="Shape 753"/>
          <p:cNvPicPr preferRelativeResize="0"/>
          <p:nvPr/>
        </p:nvPicPr>
        <p:blipFill>
          <a:blip r:embed="rId4">
            <a:alphaModFix/>
          </a:blip>
          <a:stretch>
            <a:fillRect/>
          </a:stretch>
        </p:blipFill>
        <p:spPr>
          <a:xfrm>
            <a:off x="1162890" y="3189676"/>
            <a:ext cx="1013918" cy="1309409"/>
          </a:xfrm>
          <a:prstGeom prst="rect">
            <a:avLst/>
          </a:prstGeom>
          <a:noFill/>
          <a:ln>
            <a:noFill/>
          </a:ln>
        </p:spPr>
      </p:pic>
      <p:sp>
        <p:nvSpPr>
          <p:cNvPr id="754" name="Shape 754"/>
          <p:cNvSpPr/>
          <p:nvPr/>
        </p:nvSpPr>
        <p:spPr>
          <a:xfrm>
            <a:off x="3324950" y="2400700"/>
            <a:ext cx="1202400" cy="635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755" name="Shape 755"/>
          <p:cNvSpPr/>
          <p:nvPr/>
        </p:nvSpPr>
        <p:spPr>
          <a:xfrm>
            <a:off x="3324950" y="3391250"/>
            <a:ext cx="1578900" cy="417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pic>
        <p:nvPicPr>
          <p:cNvPr descr="google spreadsheet.png" id="756" name="Shape 756"/>
          <p:cNvPicPr preferRelativeResize="0"/>
          <p:nvPr/>
        </p:nvPicPr>
        <p:blipFill>
          <a:blip r:embed="rId5">
            <a:alphaModFix/>
          </a:blip>
          <a:stretch>
            <a:fillRect/>
          </a:stretch>
        </p:blipFill>
        <p:spPr>
          <a:xfrm>
            <a:off x="236997" y="169421"/>
            <a:ext cx="709799" cy="916649"/>
          </a:xfrm>
          <a:prstGeom prst="rect">
            <a:avLst/>
          </a:prstGeom>
          <a:noFill/>
          <a:ln>
            <a:noFill/>
          </a:ln>
        </p:spPr>
      </p:pic>
      <p:cxnSp>
        <p:nvCxnSpPr>
          <p:cNvPr id="757" name="Shape 757"/>
          <p:cNvCxnSpPr/>
          <p:nvPr/>
        </p:nvCxnSpPr>
        <p:spPr>
          <a:xfrm>
            <a:off x="4028750" y="2689525"/>
            <a:ext cx="341400" cy="9582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Shape 763"/>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764" name="Shape 764"/>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t>12. 以Google試算表開啟 (2/2)</a:t>
            </a:r>
            <a:br>
              <a:rPr lang="zh-TW"/>
            </a:br>
            <a:r>
              <a:rPr b="0" lang="zh-TW" sz="3200"/>
              <a:t>開啟</a:t>
            </a:r>
          </a:p>
        </p:txBody>
      </p:sp>
      <p:sp>
        <p:nvSpPr>
          <p:cNvPr id="765" name="Shape 765"/>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766" name="Shape 766"/>
          <p:cNvPicPr preferRelativeResize="0"/>
          <p:nvPr/>
        </p:nvPicPr>
        <p:blipFill>
          <a:blip r:embed="rId3">
            <a:alphaModFix/>
          </a:blip>
          <a:stretch>
            <a:fillRect/>
          </a:stretch>
        </p:blipFill>
        <p:spPr>
          <a:xfrm>
            <a:off x="152400" y="2258475"/>
            <a:ext cx="8839200" cy="3848735"/>
          </a:xfrm>
          <a:prstGeom prst="rect">
            <a:avLst/>
          </a:prstGeom>
          <a:noFill/>
          <a:ln cap="flat" cmpd="sng" w="28575">
            <a:solidFill>
              <a:schemeClr val="accent3"/>
            </a:solidFill>
            <a:prstDash val="solid"/>
            <a:round/>
            <a:headEnd len="med" w="med" type="none"/>
            <a:tailEnd len="med" w="med" type="none"/>
          </a:ln>
        </p:spPr>
      </p:pic>
      <p:sp>
        <p:nvSpPr>
          <p:cNvPr id="767" name="Shape 767"/>
          <p:cNvSpPr/>
          <p:nvPr/>
        </p:nvSpPr>
        <p:spPr>
          <a:xfrm>
            <a:off x="2350275" y="3720075"/>
            <a:ext cx="3814800" cy="672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pic>
        <p:nvPicPr>
          <p:cNvPr descr="google spreadsheet.png" id="768" name="Shape 768"/>
          <p:cNvPicPr preferRelativeResize="0"/>
          <p:nvPr/>
        </p:nvPicPr>
        <p:blipFill>
          <a:blip r:embed="rId4">
            <a:alphaModFix/>
          </a:blip>
          <a:stretch>
            <a:fillRect/>
          </a:stretch>
        </p:blipFill>
        <p:spPr>
          <a:xfrm>
            <a:off x="236997" y="169421"/>
            <a:ext cx="709799" cy="916649"/>
          </a:xfrm>
          <a:prstGeom prst="rect">
            <a:avLst/>
          </a:prstGeom>
          <a:noFill/>
          <a:ln>
            <a:noFill/>
          </a:ln>
        </p:spPr>
      </p:pic>
      <p:sp>
        <p:nvSpPr>
          <p:cNvPr id="769" name="Shape 769"/>
          <p:cNvSpPr/>
          <p:nvPr/>
        </p:nvSpPr>
        <p:spPr>
          <a:xfrm>
            <a:off x="3785100" y="4677675"/>
            <a:ext cx="1146900" cy="1132200"/>
          </a:xfrm>
          <a:prstGeom prst="wedgeEllipseCallout">
            <a:avLst>
              <a:gd fmla="val -40204" name="adj1"/>
              <a:gd fmla="val -82503" name="adj2"/>
            </a:avLst>
          </a:prstGeom>
          <a:solidFill>
            <a:srgbClr val="FFFFFF"/>
          </a:solid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grpSp>
        <p:nvGrpSpPr>
          <p:cNvPr id="770" name="Shape 770"/>
          <p:cNvGrpSpPr/>
          <p:nvPr/>
        </p:nvGrpSpPr>
        <p:grpSpPr>
          <a:xfrm>
            <a:off x="3976800" y="4862024"/>
            <a:ext cx="796624" cy="813925"/>
            <a:chOff x="5101050" y="3925149"/>
            <a:chExt cx="796624" cy="813925"/>
          </a:xfrm>
        </p:grpSpPr>
        <p:pic>
          <p:nvPicPr>
            <p:cNvPr id="771" name="Shape 771"/>
            <p:cNvPicPr preferRelativeResize="0"/>
            <p:nvPr/>
          </p:nvPicPr>
          <p:blipFill>
            <a:blip r:embed="rId5">
              <a:alphaModFix/>
            </a:blip>
            <a:stretch>
              <a:fillRect/>
            </a:stretch>
          </p:blipFill>
          <p:spPr>
            <a:xfrm>
              <a:off x="5101050" y="3925149"/>
              <a:ext cx="763499" cy="763499"/>
            </a:xfrm>
            <a:prstGeom prst="rect">
              <a:avLst/>
            </a:prstGeom>
            <a:noFill/>
            <a:ln>
              <a:noFill/>
            </a:ln>
          </p:spPr>
        </p:pic>
        <p:sp>
          <p:nvSpPr>
            <p:cNvPr id="772" name="Shape 772"/>
            <p:cNvSpPr/>
            <p:nvPr/>
          </p:nvSpPr>
          <p:spPr>
            <a:xfrm>
              <a:off x="5493075" y="4338575"/>
              <a:ext cx="400500" cy="400500"/>
            </a:xfrm>
            <a:prstGeom prst="ellipse">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800"/>
            </a:p>
          </p:txBody>
        </p:sp>
        <p:sp>
          <p:nvSpPr>
            <p:cNvPr id="773" name="Shape 773"/>
            <p:cNvSpPr txBox="1"/>
            <p:nvPr/>
          </p:nvSpPr>
          <p:spPr>
            <a:xfrm>
              <a:off x="5348975" y="4366750"/>
              <a:ext cx="548700" cy="318900"/>
            </a:xfrm>
            <a:prstGeom prst="rect">
              <a:avLst/>
            </a:prstGeom>
            <a:noFill/>
            <a:ln>
              <a:noFill/>
            </a:ln>
          </p:spPr>
          <p:txBody>
            <a:bodyPr anchorCtr="0" anchor="ctr" bIns="91425" lIns="91425" rIns="91425" tIns="91425">
              <a:noAutofit/>
            </a:bodyPr>
            <a:lstStyle/>
            <a:p>
              <a:pPr lvl="0" rtl="0" algn="r">
                <a:spcBef>
                  <a:spcPts val="0"/>
                </a:spcBef>
                <a:buNone/>
              </a:pPr>
              <a:r>
                <a:rPr lang="zh-TW" sz="1000">
                  <a:solidFill>
                    <a:srgbClr val="FFFFFF"/>
                  </a:solidFill>
                </a:rPr>
                <a:t>❌</a:t>
              </a:r>
              <a:r>
                <a:rPr lang="zh-TW" sz="1800">
                  <a:solidFill>
                    <a:srgbClr val="FFFFFF"/>
                  </a:solidFill>
                </a:rPr>
                <a:t>2</a:t>
              </a: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Shape 77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780" name="Shape 780"/>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13. </a:t>
            </a:r>
            <a:r>
              <a:rPr lang="zh-TW"/>
              <a:t>使用篩選器找到目標分組</a:t>
            </a:r>
          </a:p>
        </p:txBody>
      </p:sp>
      <p:sp>
        <p:nvSpPr>
          <p:cNvPr id="781" name="Shape 781"/>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sp>
        <p:nvSpPr>
          <p:cNvPr id="782" name="Shape 782"/>
          <p:cNvSpPr txBox="1"/>
          <p:nvPr>
            <p:ph idx="1" type="body"/>
          </p:nvPr>
        </p:nvSpPr>
        <p:spPr>
          <a:xfrm>
            <a:off x="533400" y="1791150"/>
            <a:ext cx="4019400" cy="4711800"/>
          </a:xfrm>
          <a:prstGeom prst="rect">
            <a:avLst/>
          </a:prstGeom>
        </p:spPr>
        <p:txBody>
          <a:bodyPr anchorCtr="0" anchor="t" bIns="91425" lIns="91425" rIns="91425" tIns="91425">
            <a:noAutofit/>
          </a:bodyPr>
          <a:lstStyle/>
          <a:p>
            <a:pPr indent="-228600" lvl="0" marL="457200">
              <a:spcBef>
                <a:spcPts val="0"/>
              </a:spcBef>
              <a:buClr>
                <a:schemeClr val="dk1"/>
              </a:buClr>
            </a:pPr>
            <a:r>
              <a:t/>
            </a:r>
            <a:endParaRPr>
              <a:solidFill>
                <a:schemeClr val="dk1"/>
              </a:solidFill>
            </a:endParaRPr>
          </a:p>
        </p:txBody>
      </p:sp>
      <p:sp>
        <p:nvSpPr>
          <p:cNvPr id="783" name="Shape 783"/>
          <p:cNvSpPr txBox="1"/>
          <p:nvPr>
            <p:ph idx="2" type="body"/>
          </p:nvPr>
        </p:nvSpPr>
        <p:spPr>
          <a:xfrm>
            <a:off x="4837200" y="2912300"/>
            <a:ext cx="3887700" cy="3590700"/>
          </a:xfrm>
          <a:prstGeom prst="rect">
            <a:avLst/>
          </a:prstGeom>
        </p:spPr>
        <p:txBody>
          <a:bodyPr anchorCtr="0" anchor="ctr" bIns="91425" lIns="91425" rIns="91425" tIns="91425">
            <a:noAutofit/>
          </a:bodyPr>
          <a:lstStyle/>
          <a:p>
            <a:pPr indent="-228600" lvl="0" marL="457200" rtl="0">
              <a:spcBef>
                <a:spcPts val="0"/>
              </a:spcBef>
              <a:spcAft>
                <a:spcPts val="1000"/>
              </a:spcAft>
            </a:pPr>
            <a:r>
              <a:rPr lang="zh-TW">
                <a:solidFill>
                  <a:schemeClr val="dk1"/>
                </a:solidFill>
              </a:rPr>
              <a:t>距離最近消費天數_組號：\'B</a:t>
            </a:r>
            <a:r>
              <a:rPr lang="zh-TW">
                <a:solidFill>
                  <a:srgbClr val="FF0000"/>
                </a:solidFill>
              </a:rPr>
              <a:t>1</a:t>
            </a:r>
            <a:r>
              <a:rPr lang="zh-TW">
                <a:solidFill>
                  <a:schemeClr val="dk1"/>
                </a:solidFill>
              </a:rPr>
              <a:t>of5\'' (越近越好)</a:t>
            </a:r>
          </a:p>
          <a:p>
            <a:pPr indent="-228600" lvl="0" marL="457200" rtl="0">
              <a:spcBef>
                <a:spcPts val="0"/>
              </a:spcBef>
              <a:spcAft>
                <a:spcPts val="1000"/>
              </a:spcAft>
            </a:pPr>
            <a:r>
              <a:rPr lang="zh-TW">
                <a:solidFill>
                  <a:schemeClr val="dk1"/>
                </a:solidFill>
              </a:rPr>
              <a:t>消費頻率_組號：\'B</a:t>
            </a:r>
            <a:r>
              <a:rPr lang="zh-TW">
                <a:solidFill>
                  <a:srgbClr val="FF0000"/>
                </a:solidFill>
              </a:rPr>
              <a:t>5</a:t>
            </a:r>
            <a:r>
              <a:rPr lang="zh-TW">
                <a:solidFill>
                  <a:schemeClr val="dk1"/>
                </a:solidFill>
              </a:rPr>
              <a:t>of5\''</a:t>
            </a:r>
          </a:p>
          <a:p>
            <a:pPr indent="-228600" lvl="0" marL="457200" rtl="0">
              <a:spcBef>
                <a:spcPts val="0"/>
              </a:spcBef>
              <a:spcAft>
                <a:spcPts val="1000"/>
              </a:spcAft>
            </a:pPr>
            <a:r>
              <a:rPr lang="zh-TW">
                <a:solidFill>
                  <a:schemeClr val="dk1"/>
                </a:solidFill>
              </a:rPr>
              <a:t>消費金額_組號：\'B</a:t>
            </a:r>
            <a:r>
              <a:rPr lang="zh-TW">
                <a:solidFill>
                  <a:srgbClr val="FF0000"/>
                </a:solidFill>
              </a:rPr>
              <a:t>5</a:t>
            </a:r>
            <a:r>
              <a:rPr lang="zh-TW">
                <a:solidFill>
                  <a:schemeClr val="dk1"/>
                </a:solidFill>
              </a:rPr>
              <a:t>of5\''</a:t>
            </a:r>
          </a:p>
          <a:p>
            <a:pPr lvl="0">
              <a:spcBef>
                <a:spcPts val="0"/>
              </a:spcBef>
              <a:buNone/>
            </a:pPr>
            <a:r>
              <a:t/>
            </a:r>
            <a:endParaRPr/>
          </a:p>
        </p:txBody>
      </p:sp>
      <p:pic>
        <p:nvPicPr>
          <p:cNvPr id="784" name="Shape 784"/>
          <p:cNvPicPr preferRelativeResize="0"/>
          <p:nvPr/>
        </p:nvPicPr>
        <p:blipFill>
          <a:blip r:embed="rId3">
            <a:alphaModFix/>
          </a:blip>
          <a:stretch>
            <a:fillRect/>
          </a:stretch>
        </p:blipFill>
        <p:spPr>
          <a:xfrm>
            <a:off x="0" y="1714500"/>
            <a:ext cx="4837200" cy="5143375"/>
          </a:xfrm>
          <a:prstGeom prst="rect">
            <a:avLst/>
          </a:prstGeom>
          <a:noFill/>
          <a:ln cap="flat" cmpd="sng" w="28575">
            <a:solidFill>
              <a:schemeClr val="accent3"/>
            </a:solidFill>
            <a:prstDash val="solid"/>
            <a:round/>
            <a:headEnd len="med" w="med" type="none"/>
            <a:tailEnd len="med" w="med" type="none"/>
          </a:ln>
        </p:spPr>
      </p:pic>
      <p:pic>
        <p:nvPicPr>
          <p:cNvPr id="785" name="Shape 785"/>
          <p:cNvPicPr preferRelativeResize="0"/>
          <p:nvPr/>
        </p:nvPicPr>
        <p:blipFill>
          <a:blip r:embed="rId4">
            <a:alphaModFix/>
          </a:blip>
          <a:stretch>
            <a:fillRect/>
          </a:stretch>
        </p:blipFill>
        <p:spPr>
          <a:xfrm>
            <a:off x="4067575" y="1269350"/>
            <a:ext cx="1557400" cy="1427625"/>
          </a:xfrm>
          <a:prstGeom prst="rect">
            <a:avLst/>
          </a:prstGeom>
          <a:noFill/>
          <a:ln cap="flat" cmpd="sng" w="38100">
            <a:solidFill>
              <a:srgbClr val="FF0000"/>
            </a:solidFill>
            <a:prstDash val="solid"/>
            <a:round/>
            <a:headEnd len="med" w="med" type="none"/>
            <a:tailEnd len="med" w="med" type="none"/>
          </a:ln>
        </p:spPr>
      </p:pic>
      <p:pic>
        <p:nvPicPr>
          <p:cNvPr descr="google spreadsheet.png" id="786" name="Shape 786"/>
          <p:cNvPicPr preferRelativeResize="0"/>
          <p:nvPr/>
        </p:nvPicPr>
        <p:blipFill>
          <a:blip r:embed="rId5">
            <a:alphaModFix/>
          </a:blip>
          <a:stretch>
            <a:fillRect/>
          </a:stretch>
        </p:blipFill>
        <p:spPr>
          <a:xfrm>
            <a:off x="236997" y="169421"/>
            <a:ext cx="709799" cy="916649"/>
          </a:xfrm>
          <a:prstGeom prst="rect">
            <a:avLst/>
          </a:prstGeom>
          <a:noFill/>
          <a:ln>
            <a:noFill/>
          </a:ln>
        </p:spPr>
      </p:pic>
      <p:sp>
        <p:nvSpPr>
          <p:cNvPr id="787" name="Shape 787"/>
          <p:cNvSpPr/>
          <p:nvPr/>
        </p:nvSpPr>
        <p:spPr>
          <a:xfrm>
            <a:off x="5808750" y="1198800"/>
            <a:ext cx="1146900" cy="1132200"/>
          </a:xfrm>
          <a:prstGeom prst="wedgeEllipseCallout">
            <a:avLst>
              <a:gd fmla="val -96839" name="adj1"/>
              <a:gd fmla="val -314" name="adj2"/>
            </a:avLst>
          </a:prstGeom>
          <a:solidFill>
            <a:srgbClr val="FFFFFF"/>
          </a:solid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pic>
        <p:nvPicPr>
          <p:cNvPr id="788" name="Shape 788"/>
          <p:cNvPicPr preferRelativeResize="0"/>
          <p:nvPr/>
        </p:nvPicPr>
        <p:blipFill>
          <a:blip r:embed="rId6">
            <a:alphaModFix/>
          </a:blip>
          <a:stretch>
            <a:fillRect/>
          </a:stretch>
        </p:blipFill>
        <p:spPr>
          <a:xfrm>
            <a:off x="6000450" y="1383149"/>
            <a:ext cx="763499" cy="7634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Shape 794"/>
          <p:cNvSpPr txBox="1"/>
          <p:nvPr>
            <p:ph type="title"/>
          </p:nvPr>
        </p:nvSpPr>
        <p:spPr>
          <a:xfrm>
            <a:off x="3258150" y="169425"/>
            <a:ext cx="5409600" cy="1243800"/>
          </a:xfrm>
          <a:prstGeom prst="rect">
            <a:avLst/>
          </a:prstGeom>
        </p:spPr>
        <p:txBody>
          <a:bodyPr anchorCtr="0" anchor="b" bIns="91425" lIns="91425" rIns="91425" tIns="91425">
            <a:noAutofit/>
          </a:bodyPr>
          <a:lstStyle/>
          <a:p>
            <a:pPr lvl="0" rtl="0">
              <a:spcBef>
                <a:spcPts val="0"/>
              </a:spcBef>
              <a:buNone/>
            </a:pPr>
            <a:r>
              <a:rPr lang="zh-TW">
                <a:solidFill>
                  <a:schemeClr val="dk1"/>
                </a:solidFill>
              </a:rPr>
              <a:t>W06-a. RFM模型分析</a:t>
            </a:r>
          </a:p>
        </p:txBody>
      </p:sp>
      <p:sp>
        <p:nvSpPr>
          <p:cNvPr id="795" name="Shape 795"/>
          <p:cNvSpPr txBox="1"/>
          <p:nvPr>
            <p:ph idx="1" type="body"/>
          </p:nvPr>
        </p:nvSpPr>
        <p:spPr>
          <a:xfrm>
            <a:off x="3258200" y="1783075"/>
            <a:ext cx="5409600" cy="4711800"/>
          </a:xfrm>
          <a:prstGeom prst="rect">
            <a:avLst/>
          </a:prstGeom>
        </p:spPr>
        <p:txBody>
          <a:bodyPr anchorCtr="0" anchor="t" bIns="91425" lIns="91425" rIns="91425" tIns="91425">
            <a:noAutofit/>
          </a:bodyPr>
          <a:lstStyle/>
          <a:p>
            <a:pPr lvl="0">
              <a:spcBef>
                <a:spcPts val="0"/>
              </a:spcBef>
              <a:buNone/>
            </a:pPr>
            <a:r>
              <a:t/>
            </a:r>
            <a:endParaRPr/>
          </a:p>
        </p:txBody>
      </p:sp>
      <p:sp>
        <p:nvSpPr>
          <p:cNvPr id="796" name="Shape 79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797" name="Shape 797"/>
          <p:cNvSpPr txBox="1"/>
          <p:nvPr>
            <p:ph idx="2" type="title"/>
          </p:nvPr>
        </p:nvSpPr>
        <p:spPr>
          <a:xfrm>
            <a:off x="595650" y="2210400"/>
            <a:ext cx="1716600" cy="657000"/>
          </a:xfrm>
          <a:prstGeom prst="rect">
            <a:avLst/>
          </a:prstGeom>
        </p:spPr>
        <p:txBody>
          <a:bodyPr anchorCtr="0" anchor="ctr" bIns="91425" lIns="91425" rIns="91425" tIns="91425">
            <a:noAutofit/>
          </a:bodyPr>
          <a:lstStyle/>
          <a:p>
            <a:pPr lvl="0">
              <a:spcBef>
                <a:spcPts val="0"/>
              </a:spcBef>
              <a:buNone/>
            </a:pPr>
            <a:r>
              <a:rPr lang="zh-TW"/>
              <a:t>上機實作</a:t>
            </a:r>
          </a:p>
        </p:txBody>
      </p:sp>
      <p:pic>
        <p:nvPicPr>
          <p:cNvPr id="798" name="Shape 798"/>
          <p:cNvPicPr preferRelativeResize="0"/>
          <p:nvPr/>
        </p:nvPicPr>
        <p:blipFill>
          <a:blip r:embed="rId3">
            <a:alphaModFix/>
          </a:blip>
          <a:stretch>
            <a:fillRect/>
          </a:stretch>
        </p:blipFill>
        <p:spPr>
          <a:xfrm>
            <a:off x="3258200" y="1614700"/>
            <a:ext cx="5409599" cy="4938499"/>
          </a:xfrm>
          <a:prstGeom prst="rect">
            <a:avLst/>
          </a:prstGeom>
          <a:noFill/>
          <a:ln>
            <a:noFill/>
          </a:ln>
        </p:spPr>
      </p:pic>
      <p:pic>
        <p:nvPicPr>
          <p:cNvPr id="799" name="Shape 799"/>
          <p:cNvPicPr preferRelativeResize="0"/>
          <p:nvPr/>
        </p:nvPicPr>
        <p:blipFill>
          <a:blip r:embed="rId4">
            <a:alphaModFix/>
          </a:blip>
          <a:stretch>
            <a:fillRect/>
          </a:stretch>
        </p:blipFill>
        <p:spPr>
          <a:xfrm>
            <a:off x="2574975" y="1175350"/>
            <a:ext cx="1422675" cy="1422675"/>
          </a:xfrm>
          <a:prstGeom prst="rect">
            <a:avLst/>
          </a:prstGeom>
          <a:noFill/>
          <a:ln>
            <a:noFill/>
          </a:ln>
        </p:spPr>
      </p:pic>
      <p:sp>
        <p:nvSpPr>
          <p:cNvPr id="800" name="Shape 800"/>
          <p:cNvSpPr/>
          <p:nvPr/>
        </p:nvSpPr>
        <p:spPr>
          <a:xfrm>
            <a:off x="5120025" y="3382025"/>
            <a:ext cx="1997700" cy="2700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801" name="Shape 801"/>
          <p:cNvSpPr/>
          <p:nvPr/>
        </p:nvSpPr>
        <p:spPr>
          <a:xfrm>
            <a:off x="3522950" y="3440750"/>
            <a:ext cx="1152300" cy="2700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802" name="Shape 802"/>
          <p:cNvSpPr/>
          <p:nvPr/>
        </p:nvSpPr>
        <p:spPr>
          <a:xfrm>
            <a:off x="5687225" y="2210400"/>
            <a:ext cx="1997700" cy="763500"/>
          </a:xfrm>
          <a:prstGeom prst="wedgeRoundRectCallout">
            <a:avLst>
              <a:gd fmla="val -18434" name="adj1"/>
              <a:gd fmla="val 7884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分組結果</a:t>
            </a:r>
          </a:p>
        </p:txBody>
      </p:sp>
      <p:sp>
        <p:nvSpPr>
          <p:cNvPr id="803" name="Shape 803"/>
          <p:cNvSpPr/>
          <p:nvPr/>
        </p:nvSpPr>
        <p:spPr>
          <a:xfrm>
            <a:off x="1080475" y="5378150"/>
            <a:ext cx="1997700" cy="763500"/>
          </a:xfrm>
          <a:prstGeom prst="wedgeRoundRectCallout">
            <a:avLst>
              <a:gd fmla="val 62859" name="adj1"/>
              <a:gd fmla="val -2292"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篩選結果</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Shape 80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810" name="Shape 810"/>
          <p:cNvSpPr txBox="1"/>
          <p:nvPr>
            <p:ph type="title"/>
          </p:nvPr>
        </p:nvSpPr>
        <p:spPr>
          <a:xfrm>
            <a:off x="476250" y="5057425"/>
            <a:ext cx="8191500" cy="583500"/>
          </a:xfrm>
          <a:prstGeom prst="rect">
            <a:avLst/>
          </a:prstGeom>
        </p:spPr>
        <p:txBody>
          <a:bodyPr anchorCtr="0" anchor="t" bIns="91425" lIns="91425" rIns="91425" tIns="91425">
            <a:noAutofit/>
          </a:bodyPr>
          <a:lstStyle/>
          <a:p>
            <a:pPr lvl="0">
              <a:spcBef>
                <a:spcPts val="0"/>
              </a:spcBef>
              <a:buNone/>
            </a:pPr>
            <a:r>
              <a:rPr lang="zh-TW"/>
              <a:t>資料聚類：分群</a:t>
            </a:r>
          </a:p>
        </p:txBody>
      </p:sp>
      <p:sp>
        <p:nvSpPr>
          <p:cNvPr id="811" name="Shape 811"/>
          <p:cNvSpPr txBox="1"/>
          <p:nvPr>
            <p:ph idx="1" type="subTitle"/>
          </p:nvPr>
        </p:nvSpPr>
        <p:spPr>
          <a:xfrm>
            <a:off x="476250" y="4074450"/>
            <a:ext cx="5050800" cy="879600"/>
          </a:xfrm>
          <a:prstGeom prst="rect">
            <a:avLst/>
          </a:prstGeom>
        </p:spPr>
        <p:txBody>
          <a:bodyPr anchorCtr="0" anchor="b" bIns="91425" lIns="91425" rIns="91425" tIns="91425">
            <a:noAutofit/>
          </a:bodyPr>
          <a:lstStyle/>
          <a:p>
            <a:pPr indent="0" lvl="0" marL="0">
              <a:spcBef>
                <a:spcPts val="0"/>
              </a:spcBef>
              <a:buNone/>
            </a:pPr>
            <a:r>
              <a:rPr lang="zh-TW"/>
              <a:t>Part 3.</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476250" y="1882675"/>
            <a:ext cx="4653799" cy="3723039"/>
          </a:xfrm>
          <a:prstGeom prst="rect">
            <a:avLst/>
          </a:prstGeom>
          <a:noFill/>
          <a:ln>
            <a:noFill/>
          </a:ln>
        </p:spPr>
      </p:pic>
      <p:sp>
        <p:nvSpPr>
          <p:cNvPr id="216" name="Shape 21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17" name="Shape 217"/>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a:spcBef>
                <a:spcPts val="0"/>
              </a:spcBef>
              <a:buNone/>
            </a:pPr>
            <a:r>
              <a:rPr lang="zh-TW"/>
              <a:t>http://www.r-web.com.tw/chart/step1.php?method=matrix</a:t>
            </a:r>
          </a:p>
        </p:txBody>
      </p:sp>
      <p:sp>
        <p:nvSpPr>
          <p:cNvPr id="218" name="Shape 218"/>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三個變項怎麼敘述？</a:t>
            </a:r>
          </a:p>
        </p:txBody>
      </p:sp>
      <p:sp>
        <p:nvSpPr>
          <p:cNvPr id="219" name="Shape 219"/>
          <p:cNvSpPr/>
          <p:nvPr/>
        </p:nvSpPr>
        <p:spPr>
          <a:xfrm>
            <a:off x="4958600" y="2933850"/>
            <a:ext cx="2724300" cy="763500"/>
          </a:xfrm>
          <a:prstGeom prst="wedgeRoundRectCallout">
            <a:avLst>
              <a:gd fmla="val -57714" name="adj1"/>
              <a:gd fmla="val -6603" name="adj2"/>
              <a:gd fmla="val 0" name="adj3"/>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散佈圖矩陣</a:t>
            </a:r>
          </a:p>
        </p:txBody>
      </p:sp>
      <p:pic>
        <p:nvPicPr>
          <p:cNvPr id="220" name="Shape 220"/>
          <p:cNvPicPr preferRelativeResize="0"/>
          <p:nvPr/>
        </p:nvPicPr>
        <p:blipFill>
          <a:blip r:embed="rId4">
            <a:alphaModFix/>
          </a:blip>
          <a:stretch>
            <a:fillRect/>
          </a:stretch>
        </p:blipFill>
        <p:spPr>
          <a:xfrm>
            <a:off x="7533249" y="2747137"/>
            <a:ext cx="1134494" cy="1136925"/>
          </a:xfrm>
          <a:prstGeom prst="rect">
            <a:avLst/>
          </a:prstGeom>
          <a:noFill/>
          <a:ln cap="flat" cmpd="sng" w="38100">
            <a:solidFill>
              <a:srgbClr val="FFFFFF"/>
            </a:solidFill>
            <a:prstDash val="solid"/>
            <a:round/>
            <a:headEnd len="med" w="med" type="none"/>
            <a:tailEnd len="med" w="med"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Shape 817"/>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818" name="Shape 818"/>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a:spcBef>
                <a:spcPts val="0"/>
              </a:spcBef>
              <a:buNone/>
            </a:pPr>
            <a:r>
              <a:t/>
            </a:r>
            <a:endParaRPr/>
          </a:p>
        </p:txBody>
      </p:sp>
      <p:sp>
        <p:nvSpPr>
          <p:cNvPr id="819" name="Shape 819"/>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到底有幾組？</a:t>
            </a:r>
          </a:p>
        </p:txBody>
      </p:sp>
      <p:sp>
        <p:nvSpPr>
          <p:cNvPr id="820" name="Shape 820"/>
          <p:cNvSpPr/>
          <p:nvPr/>
        </p:nvSpPr>
        <p:spPr>
          <a:xfrm>
            <a:off x="3315825" y="1803150"/>
            <a:ext cx="2263800" cy="763500"/>
          </a:xfrm>
          <a:prstGeom prst="roundRect">
            <a:avLst>
              <a:gd fmla="val 16667" name="adj"/>
            </a:avLst>
          </a:prstGeom>
          <a:solidFill>
            <a:srgbClr val="FFFFFF"/>
          </a:solidFill>
          <a:ln cap="flat" cmpd="sng" w="38100">
            <a:solidFill>
              <a:srgbClr val="18497B"/>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消費頻率F</a:t>
            </a:r>
          </a:p>
        </p:txBody>
      </p:sp>
      <p:sp>
        <p:nvSpPr>
          <p:cNvPr id="821" name="Shape 821"/>
          <p:cNvSpPr/>
          <p:nvPr/>
        </p:nvSpPr>
        <p:spPr>
          <a:xfrm>
            <a:off x="4028612" y="2504100"/>
            <a:ext cx="838200" cy="838200"/>
          </a:xfrm>
          <a:prstGeom prst="ellipse">
            <a:avLst/>
          </a:prstGeom>
          <a:solidFill>
            <a:schemeClr val="dk2"/>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4800">
                <a:solidFill>
                  <a:srgbClr val="FFFFFF"/>
                </a:solidFill>
              </a:rPr>
              <a:t>5</a:t>
            </a:r>
          </a:p>
        </p:txBody>
      </p:sp>
      <p:sp>
        <p:nvSpPr>
          <p:cNvPr id="822" name="Shape 822"/>
          <p:cNvSpPr/>
          <p:nvPr/>
        </p:nvSpPr>
        <p:spPr>
          <a:xfrm>
            <a:off x="875425" y="1803150"/>
            <a:ext cx="2263800" cy="763500"/>
          </a:xfrm>
          <a:prstGeom prst="roundRect">
            <a:avLst>
              <a:gd fmla="val 16667" name="adj"/>
            </a:avLst>
          </a:prstGeom>
          <a:solidFill>
            <a:srgbClr val="FFFFFF"/>
          </a:solidFill>
          <a:ln cap="flat" cmpd="sng" w="38100">
            <a:solidFill>
              <a:srgbClr val="18497B"/>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最近日期R</a:t>
            </a:r>
          </a:p>
        </p:txBody>
      </p:sp>
      <p:sp>
        <p:nvSpPr>
          <p:cNvPr id="823" name="Shape 823"/>
          <p:cNvSpPr/>
          <p:nvPr/>
        </p:nvSpPr>
        <p:spPr>
          <a:xfrm>
            <a:off x="1588212" y="2504100"/>
            <a:ext cx="838200" cy="838200"/>
          </a:xfrm>
          <a:prstGeom prst="ellipse">
            <a:avLst/>
          </a:prstGeom>
          <a:solidFill>
            <a:schemeClr val="dk2"/>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4800">
                <a:solidFill>
                  <a:srgbClr val="FFFFFF"/>
                </a:solidFill>
              </a:rPr>
              <a:t>5</a:t>
            </a:r>
          </a:p>
        </p:txBody>
      </p:sp>
      <p:sp>
        <p:nvSpPr>
          <p:cNvPr id="824" name="Shape 824"/>
          <p:cNvSpPr/>
          <p:nvPr/>
        </p:nvSpPr>
        <p:spPr>
          <a:xfrm>
            <a:off x="5756225" y="1803150"/>
            <a:ext cx="2263800" cy="763500"/>
          </a:xfrm>
          <a:prstGeom prst="roundRect">
            <a:avLst>
              <a:gd fmla="val 16667" name="adj"/>
            </a:avLst>
          </a:prstGeom>
          <a:solidFill>
            <a:srgbClr val="FFFFFF"/>
          </a:solidFill>
          <a:ln cap="flat" cmpd="sng" w="38100">
            <a:solidFill>
              <a:srgbClr val="18497B"/>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消費</a:t>
            </a:r>
            <a:r>
              <a:rPr lang="zh-TW" sz="3200"/>
              <a:t>金額M</a:t>
            </a:r>
          </a:p>
        </p:txBody>
      </p:sp>
      <p:sp>
        <p:nvSpPr>
          <p:cNvPr id="825" name="Shape 825"/>
          <p:cNvSpPr/>
          <p:nvPr/>
        </p:nvSpPr>
        <p:spPr>
          <a:xfrm>
            <a:off x="6469012" y="2504100"/>
            <a:ext cx="838200" cy="838200"/>
          </a:xfrm>
          <a:prstGeom prst="ellipse">
            <a:avLst/>
          </a:prstGeom>
          <a:solidFill>
            <a:schemeClr val="dk2"/>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4800">
                <a:solidFill>
                  <a:srgbClr val="FFFFFF"/>
                </a:solidFill>
              </a:rPr>
              <a:t>5</a:t>
            </a:r>
          </a:p>
        </p:txBody>
      </p:sp>
      <p:sp>
        <p:nvSpPr>
          <p:cNvPr id="826" name="Shape 826"/>
          <p:cNvSpPr txBox="1"/>
          <p:nvPr/>
        </p:nvSpPr>
        <p:spPr>
          <a:xfrm>
            <a:off x="2555825" y="2869100"/>
            <a:ext cx="1343400" cy="4005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zh-TW" sz="4800"/>
              <a:t>❌</a:t>
            </a:r>
          </a:p>
        </p:txBody>
      </p:sp>
      <p:sp>
        <p:nvSpPr>
          <p:cNvPr id="827" name="Shape 827"/>
          <p:cNvSpPr txBox="1"/>
          <p:nvPr/>
        </p:nvSpPr>
        <p:spPr>
          <a:xfrm>
            <a:off x="4996225" y="2869100"/>
            <a:ext cx="1343400" cy="4005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zh-TW" sz="4800"/>
              <a:t>❌</a:t>
            </a:r>
          </a:p>
        </p:txBody>
      </p:sp>
      <p:sp>
        <p:nvSpPr>
          <p:cNvPr id="828" name="Shape 828"/>
          <p:cNvSpPr txBox="1"/>
          <p:nvPr/>
        </p:nvSpPr>
        <p:spPr>
          <a:xfrm>
            <a:off x="2171725" y="3993900"/>
            <a:ext cx="4240800" cy="4005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zh-TW" sz="7200"/>
              <a:t>=125</a:t>
            </a:r>
            <a:r>
              <a:rPr lang="zh-TW" sz="4800"/>
              <a:t>組</a:t>
            </a:r>
          </a:p>
        </p:txBody>
      </p:sp>
      <p:pic>
        <p:nvPicPr>
          <p:cNvPr id="829" name="Shape 829"/>
          <p:cNvPicPr preferRelativeResize="0"/>
          <p:nvPr/>
        </p:nvPicPr>
        <p:blipFill>
          <a:blip r:embed="rId3">
            <a:alphaModFix/>
          </a:blip>
          <a:stretch>
            <a:fillRect/>
          </a:stretch>
        </p:blipFill>
        <p:spPr>
          <a:xfrm>
            <a:off x="24200" y="4965112"/>
            <a:ext cx="1416097" cy="1416097"/>
          </a:xfrm>
          <a:prstGeom prst="rect">
            <a:avLst/>
          </a:prstGeom>
          <a:noFill/>
          <a:ln>
            <a:noFill/>
          </a:ln>
        </p:spPr>
      </p:pic>
      <p:pic>
        <p:nvPicPr>
          <p:cNvPr id="830" name="Shape 830"/>
          <p:cNvPicPr preferRelativeResize="0"/>
          <p:nvPr/>
        </p:nvPicPr>
        <p:blipFill>
          <a:blip r:embed="rId3">
            <a:alphaModFix/>
          </a:blip>
          <a:stretch>
            <a:fillRect/>
          </a:stretch>
        </p:blipFill>
        <p:spPr>
          <a:xfrm>
            <a:off x="755625" y="4965112"/>
            <a:ext cx="1416097" cy="1416097"/>
          </a:xfrm>
          <a:prstGeom prst="rect">
            <a:avLst/>
          </a:prstGeom>
          <a:noFill/>
          <a:ln>
            <a:noFill/>
          </a:ln>
        </p:spPr>
      </p:pic>
      <p:pic>
        <p:nvPicPr>
          <p:cNvPr id="831" name="Shape 831"/>
          <p:cNvPicPr preferRelativeResize="0"/>
          <p:nvPr/>
        </p:nvPicPr>
        <p:blipFill>
          <a:blip r:embed="rId3">
            <a:alphaModFix/>
          </a:blip>
          <a:stretch>
            <a:fillRect/>
          </a:stretch>
        </p:blipFill>
        <p:spPr>
          <a:xfrm>
            <a:off x="1440300" y="4965112"/>
            <a:ext cx="1416097" cy="1416097"/>
          </a:xfrm>
          <a:prstGeom prst="rect">
            <a:avLst/>
          </a:prstGeom>
          <a:noFill/>
          <a:ln>
            <a:noFill/>
          </a:ln>
        </p:spPr>
      </p:pic>
      <p:pic>
        <p:nvPicPr>
          <p:cNvPr id="832" name="Shape 832"/>
          <p:cNvPicPr preferRelativeResize="0"/>
          <p:nvPr/>
        </p:nvPicPr>
        <p:blipFill>
          <a:blip r:embed="rId3">
            <a:alphaModFix/>
          </a:blip>
          <a:stretch>
            <a:fillRect/>
          </a:stretch>
        </p:blipFill>
        <p:spPr>
          <a:xfrm>
            <a:off x="2292175" y="4965112"/>
            <a:ext cx="1416097" cy="1416097"/>
          </a:xfrm>
          <a:prstGeom prst="rect">
            <a:avLst/>
          </a:prstGeom>
          <a:noFill/>
          <a:ln>
            <a:noFill/>
          </a:ln>
        </p:spPr>
      </p:pic>
      <p:pic>
        <p:nvPicPr>
          <p:cNvPr id="833" name="Shape 833"/>
          <p:cNvPicPr preferRelativeResize="0"/>
          <p:nvPr/>
        </p:nvPicPr>
        <p:blipFill>
          <a:blip r:embed="rId3">
            <a:alphaModFix/>
          </a:blip>
          <a:stretch>
            <a:fillRect/>
          </a:stretch>
        </p:blipFill>
        <p:spPr>
          <a:xfrm>
            <a:off x="2947475" y="4965112"/>
            <a:ext cx="1416097" cy="1416097"/>
          </a:xfrm>
          <a:prstGeom prst="rect">
            <a:avLst/>
          </a:prstGeom>
          <a:noFill/>
          <a:ln>
            <a:noFill/>
          </a:ln>
        </p:spPr>
      </p:pic>
      <p:pic>
        <p:nvPicPr>
          <p:cNvPr id="834" name="Shape 834"/>
          <p:cNvPicPr preferRelativeResize="0"/>
          <p:nvPr/>
        </p:nvPicPr>
        <p:blipFill>
          <a:blip r:embed="rId3">
            <a:alphaModFix/>
          </a:blip>
          <a:stretch>
            <a:fillRect/>
          </a:stretch>
        </p:blipFill>
        <p:spPr>
          <a:xfrm>
            <a:off x="3584075" y="4965112"/>
            <a:ext cx="1416097" cy="1416097"/>
          </a:xfrm>
          <a:prstGeom prst="rect">
            <a:avLst/>
          </a:prstGeom>
          <a:noFill/>
          <a:ln>
            <a:noFill/>
          </a:ln>
        </p:spPr>
      </p:pic>
      <p:pic>
        <p:nvPicPr>
          <p:cNvPr id="835" name="Shape 835"/>
          <p:cNvPicPr preferRelativeResize="0"/>
          <p:nvPr/>
        </p:nvPicPr>
        <p:blipFill>
          <a:blip r:embed="rId3">
            <a:alphaModFix/>
          </a:blip>
          <a:stretch>
            <a:fillRect/>
          </a:stretch>
        </p:blipFill>
        <p:spPr>
          <a:xfrm>
            <a:off x="4363575" y="4965112"/>
            <a:ext cx="1416097" cy="1416097"/>
          </a:xfrm>
          <a:prstGeom prst="rect">
            <a:avLst/>
          </a:prstGeom>
          <a:noFill/>
          <a:ln>
            <a:noFill/>
          </a:ln>
        </p:spPr>
      </p:pic>
      <p:pic>
        <p:nvPicPr>
          <p:cNvPr id="836" name="Shape 836"/>
          <p:cNvPicPr preferRelativeResize="0"/>
          <p:nvPr/>
        </p:nvPicPr>
        <p:blipFill>
          <a:blip r:embed="rId3">
            <a:alphaModFix/>
          </a:blip>
          <a:stretch>
            <a:fillRect/>
          </a:stretch>
        </p:blipFill>
        <p:spPr>
          <a:xfrm>
            <a:off x="4996225" y="4965112"/>
            <a:ext cx="1416097" cy="1416097"/>
          </a:xfrm>
          <a:prstGeom prst="rect">
            <a:avLst/>
          </a:prstGeom>
          <a:noFill/>
          <a:ln>
            <a:noFill/>
          </a:ln>
        </p:spPr>
      </p:pic>
      <p:pic>
        <p:nvPicPr>
          <p:cNvPr id="837" name="Shape 837"/>
          <p:cNvPicPr preferRelativeResize="0"/>
          <p:nvPr/>
        </p:nvPicPr>
        <p:blipFill>
          <a:blip r:embed="rId3">
            <a:alphaModFix/>
          </a:blip>
          <a:stretch>
            <a:fillRect/>
          </a:stretch>
        </p:blipFill>
        <p:spPr>
          <a:xfrm>
            <a:off x="5579625" y="4965112"/>
            <a:ext cx="1416097" cy="1416097"/>
          </a:xfrm>
          <a:prstGeom prst="rect">
            <a:avLst/>
          </a:prstGeom>
          <a:noFill/>
          <a:ln>
            <a:noFill/>
          </a:ln>
        </p:spPr>
      </p:pic>
      <p:pic>
        <p:nvPicPr>
          <p:cNvPr id="838" name="Shape 838"/>
          <p:cNvPicPr preferRelativeResize="0"/>
          <p:nvPr/>
        </p:nvPicPr>
        <p:blipFill>
          <a:blip r:embed="rId3">
            <a:alphaModFix/>
          </a:blip>
          <a:stretch>
            <a:fillRect/>
          </a:stretch>
        </p:blipFill>
        <p:spPr>
          <a:xfrm>
            <a:off x="6084199" y="4965112"/>
            <a:ext cx="1416097" cy="1416097"/>
          </a:xfrm>
          <a:prstGeom prst="rect">
            <a:avLst/>
          </a:prstGeom>
          <a:noFill/>
          <a:ln>
            <a:noFill/>
          </a:ln>
        </p:spPr>
      </p:pic>
      <p:pic>
        <p:nvPicPr>
          <p:cNvPr id="839" name="Shape 839"/>
          <p:cNvPicPr preferRelativeResize="0"/>
          <p:nvPr/>
        </p:nvPicPr>
        <p:blipFill>
          <a:blip r:embed="rId3">
            <a:alphaModFix/>
          </a:blip>
          <a:stretch>
            <a:fillRect/>
          </a:stretch>
        </p:blipFill>
        <p:spPr>
          <a:xfrm>
            <a:off x="6525249" y="4965112"/>
            <a:ext cx="1416097" cy="1416097"/>
          </a:xfrm>
          <a:prstGeom prst="rect">
            <a:avLst/>
          </a:prstGeom>
          <a:noFill/>
          <a:ln>
            <a:noFill/>
          </a:ln>
        </p:spPr>
      </p:pic>
      <p:pic>
        <p:nvPicPr>
          <p:cNvPr id="840" name="Shape 840"/>
          <p:cNvPicPr preferRelativeResize="0"/>
          <p:nvPr/>
        </p:nvPicPr>
        <p:blipFill>
          <a:blip r:embed="rId3">
            <a:alphaModFix/>
          </a:blip>
          <a:stretch>
            <a:fillRect/>
          </a:stretch>
        </p:blipFill>
        <p:spPr>
          <a:xfrm>
            <a:off x="6995725" y="4965112"/>
            <a:ext cx="1416097" cy="1416097"/>
          </a:xfrm>
          <a:prstGeom prst="rect">
            <a:avLst/>
          </a:prstGeom>
          <a:noFill/>
          <a:ln>
            <a:noFill/>
          </a:ln>
        </p:spPr>
      </p:pic>
      <p:pic>
        <p:nvPicPr>
          <p:cNvPr id="841" name="Shape 841"/>
          <p:cNvPicPr preferRelativeResize="0"/>
          <p:nvPr/>
        </p:nvPicPr>
        <p:blipFill>
          <a:blip r:embed="rId3">
            <a:alphaModFix/>
          </a:blip>
          <a:stretch>
            <a:fillRect/>
          </a:stretch>
        </p:blipFill>
        <p:spPr>
          <a:xfrm>
            <a:off x="7700275" y="4965112"/>
            <a:ext cx="1416097" cy="1416097"/>
          </a:xfrm>
          <a:prstGeom prst="rect">
            <a:avLst/>
          </a:prstGeom>
          <a:noFill/>
          <a:ln>
            <a:noFill/>
          </a:ln>
        </p:spPr>
      </p:pic>
      <p:pic>
        <p:nvPicPr>
          <p:cNvPr id="842" name="Shape 842"/>
          <p:cNvPicPr preferRelativeResize="0"/>
          <p:nvPr/>
        </p:nvPicPr>
        <p:blipFill>
          <a:blip r:embed="rId4">
            <a:alphaModFix/>
          </a:blip>
          <a:stretch>
            <a:fillRect/>
          </a:stretch>
        </p:blipFill>
        <p:spPr>
          <a:xfrm>
            <a:off x="3952428" y="4971487"/>
            <a:ext cx="1416097" cy="141609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Shape 84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849" name="Shape 849"/>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怎麼區隔市場？</a:t>
            </a:r>
          </a:p>
        </p:txBody>
      </p:sp>
      <p:sp>
        <p:nvSpPr>
          <p:cNvPr id="850" name="Shape 850"/>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851" name="Shape 851"/>
          <p:cNvPicPr preferRelativeResize="0"/>
          <p:nvPr/>
        </p:nvPicPr>
        <p:blipFill>
          <a:blip r:embed="rId3">
            <a:alphaModFix/>
          </a:blip>
          <a:stretch>
            <a:fillRect/>
          </a:stretch>
        </p:blipFill>
        <p:spPr>
          <a:xfrm>
            <a:off x="3231307" y="2557249"/>
            <a:ext cx="5131849" cy="3995950"/>
          </a:xfrm>
          <a:prstGeom prst="rect">
            <a:avLst/>
          </a:prstGeom>
          <a:noFill/>
          <a:ln>
            <a:noFill/>
          </a:ln>
        </p:spPr>
      </p:pic>
      <p:sp>
        <p:nvSpPr>
          <p:cNvPr id="852" name="Shape 852"/>
          <p:cNvSpPr/>
          <p:nvPr/>
        </p:nvSpPr>
        <p:spPr>
          <a:xfrm>
            <a:off x="847375" y="1673925"/>
            <a:ext cx="4243200" cy="2020500"/>
          </a:xfrm>
          <a:prstGeom prst="wedgeRoundRectCallout">
            <a:avLst>
              <a:gd fmla="val 62630" name="adj1"/>
              <a:gd fmla="val 29874" name="adj2"/>
              <a:gd fmla="val 0" name="adj3"/>
            </a:avLst>
          </a:prstGeom>
          <a:solidFill>
            <a:srgbClr val="FFFFFF"/>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2800"/>
              <a:t>憑我多年來深耕市場</a:t>
            </a:r>
          </a:p>
          <a:p>
            <a:pPr lvl="0" rtl="0" algn="ctr">
              <a:spcBef>
                <a:spcPts val="0"/>
              </a:spcBef>
              <a:spcAft>
                <a:spcPts val="1000"/>
              </a:spcAft>
              <a:buNone/>
            </a:pPr>
            <a:r>
              <a:rPr lang="zh-TW" sz="2800"/>
              <a:t>擁有豐富客戶交流經驗</a:t>
            </a:r>
          </a:p>
          <a:p>
            <a:pPr lvl="0" rtl="0" algn="ctr">
              <a:spcBef>
                <a:spcPts val="0"/>
              </a:spcBef>
              <a:buNone/>
            </a:pPr>
            <a:r>
              <a:rPr b="1" lang="zh-TW" sz="3200"/>
              <a:t>交給我判斷準沒錯！</a:t>
            </a:r>
          </a:p>
        </p:txBody>
      </p:sp>
      <p:sp>
        <p:nvSpPr>
          <p:cNvPr id="853" name="Shape 853"/>
          <p:cNvSpPr txBox="1"/>
          <p:nvPr/>
        </p:nvSpPr>
        <p:spPr>
          <a:xfrm>
            <a:off x="5214975" y="2126275"/>
            <a:ext cx="2682600" cy="4005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zh-TW" sz="2400"/>
              <a:t>資深業務</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Shape 85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860" name="Shape 860"/>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靠直覺？慢慢看？</a:t>
            </a:r>
          </a:p>
        </p:txBody>
      </p:sp>
      <p:sp>
        <p:nvSpPr>
          <p:cNvPr id="861" name="Shape 861"/>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862" name="Shape 862"/>
          <p:cNvPicPr preferRelativeResize="0"/>
          <p:nvPr/>
        </p:nvPicPr>
        <p:blipFill>
          <a:blip r:embed="rId3">
            <a:alphaModFix/>
          </a:blip>
          <a:stretch>
            <a:fillRect/>
          </a:stretch>
        </p:blipFill>
        <p:spPr>
          <a:xfrm>
            <a:off x="1163600" y="1718949"/>
            <a:ext cx="6816799" cy="3726525"/>
          </a:xfrm>
          <a:prstGeom prst="rect">
            <a:avLst/>
          </a:prstGeom>
          <a:noFill/>
          <a:ln>
            <a:noFill/>
          </a:ln>
        </p:spPr>
      </p:pic>
      <p:sp>
        <p:nvSpPr>
          <p:cNvPr id="863" name="Shape 863"/>
          <p:cNvSpPr txBox="1"/>
          <p:nvPr/>
        </p:nvSpPr>
        <p:spPr>
          <a:xfrm>
            <a:off x="0" y="5677825"/>
            <a:ext cx="9144000" cy="673500"/>
          </a:xfrm>
          <a:prstGeom prst="rect">
            <a:avLst/>
          </a:prstGeom>
          <a:solidFill>
            <a:srgbClr val="000000"/>
          </a:solidFill>
          <a:ln>
            <a:noFill/>
          </a:ln>
        </p:spPr>
        <p:txBody>
          <a:bodyPr anchorCtr="0" anchor="t" bIns="91425" lIns="91425" rIns="91425" tIns="91425">
            <a:noAutofit/>
          </a:bodyPr>
          <a:lstStyle/>
          <a:p>
            <a:pPr lvl="0" rtl="0" algn="ctr">
              <a:spcBef>
                <a:spcPts val="0"/>
              </a:spcBef>
              <a:buNone/>
            </a:pPr>
            <a:r>
              <a:rPr b="1" lang="zh-TW" sz="3200">
                <a:solidFill>
                  <a:srgbClr val="FFFFFF"/>
                </a:solidFill>
              </a:rPr>
              <a:t>「</a:t>
            </a:r>
            <a:r>
              <a:rPr b="1" lang="zh-TW" sz="3200">
                <a:solidFill>
                  <a:srgbClr val="FFFFFF"/>
                </a:solidFill>
              </a:rPr>
              <a:t>有沒有更快的分組方法？</a:t>
            </a:r>
            <a:r>
              <a:rPr b="1" lang="zh-TW" sz="3200">
                <a:solidFill>
                  <a:srgbClr val="FFFFFF"/>
                </a:solidFill>
              </a:rPr>
              <a:t>」</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pic>
        <p:nvPicPr>
          <p:cNvPr id="869" name="Shape 869"/>
          <p:cNvPicPr preferRelativeResize="0"/>
          <p:nvPr/>
        </p:nvPicPr>
        <p:blipFill>
          <a:blip r:embed="rId3">
            <a:alphaModFix/>
          </a:blip>
          <a:stretch>
            <a:fillRect/>
          </a:stretch>
        </p:blipFill>
        <p:spPr>
          <a:xfrm>
            <a:off x="19637" y="1884975"/>
            <a:ext cx="9104724" cy="4552350"/>
          </a:xfrm>
          <a:prstGeom prst="rect">
            <a:avLst/>
          </a:prstGeom>
          <a:noFill/>
          <a:ln>
            <a:noFill/>
          </a:ln>
        </p:spPr>
      </p:pic>
      <p:sp>
        <p:nvSpPr>
          <p:cNvPr id="870" name="Shape 870"/>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871" name="Shape 871"/>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資料探勘三大議題</a:t>
            </a:r>
          </a:p>
        </p:txBody>
      </p:sp>
      <p:sp>
        <p:nvSpPr>
          <p:cNvPr id="872" name="Shape 872"/>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sp>
        <p:nvSpPr>
          <p:cNvPr id="873" name="Shape 873"/>
          <p:cNvSpPr/>
          <p:nvPr/>
        </p:nvSpPr>
        <p:spPr>
          <a:xfrm>
            <a:off x="3222575" y="2067567"/>
            <a:ext cx="2580900" cy="1057200"/>
          </a:xfrm>
          <a:prstGeom prst="roundRect">
            <a:avLst>
              <a:gd fmla="val 16667" name="adj"/>
            </a:avLst>
          </a:prstGeom>
          <a:solidFill>
            <a:srgbClr val="6AA84F"/>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3200">
                <a:solidFill>
                  <a:srgbClr val="FFFFFF"/>
                </a:solidFill>
              </a:rPr>
              <a:t>分類</a:t>
            </a:r>
          </a:p>
          <a:p>
            <a:pPr lvl="0" rtl="0" algn="ctr">
              <a:spcBef>
                <a:spcPts val="0"/>
              </a:spcBef>
              <a:buNone/>
            </a:pPr>
            <a:r>
              <a:rPr lang="zh-TW" sz="2400">
                <a:solidFill>
                  <a:srgbClr val="FFFFFF"/>
                </a:solidFill>
              </a:rPr>
              <a:t>W14, W16</a:t>
            </a:r>
          </a:p>
        </p:txBody>
      </p:sp>
      <p:sp>
        <p:nvSpPr>
          <p:cNvPr id="874" name="Shape 874"/>
          <p:cNvSpPr/>
          <p:nvPr/>
        </p:nvSpPr>
        <p:spPr>
          <a:xfrm>
            <a:off x="552925" y="2067574"/>
            <a:ext cx="2580900" cy="1057200"/>
          </a:xfrm>
          <a:prstGeom prst="roundRect">
            <a:avLst>
              <a:gd fmla="val 16667" name="adj"/>
            </a:avLst>
          </a:prstGeom>
          <a:solidFill>
            <a:schemeClr val="dk2"/>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3200">
                <a:solidFill>
                  <a:srgbClr val="FFFFFF"/>
                </a:solidFill>
              </a:rPr>
              <a:t>分群</a:t>
            </a:r>
          </a:p>
          <a:p>
            <a:pPr lvl="0" rtl="0" algn="ctr">
              <a:spcBef>
                <a:spcPts val="0"/>
              </a:spcBef>
              <a:buNone/>
            </a:pPr>
            <a:r>
              <a:rPr lang="zh-TW" sz="2400">
                <a:solidFill>
                  <a:srgbClr val="FFFFFF"/>
                </a:solidFill>
              </a:rPr>
              <a:t>W06</a:t>
            </a:r>
          </a:p>
        </p:txBody>
      </p:sp>
      <p:sp>
        <p:nvSpPr>
          <p:cNvPr id="875" name="Shape 875"/>
          <p:cNvSpPr/>
          <p:nvPr/>
        </p:nvSpPr>
        <p:spPr>
          <a:xfrm>
            <a:off x="5946200" y="2067567"/>
            <a:ext cx="2580900" cy="1057200"/>
          </a:xfrm>
          <a:prstGeom prst="roundRect">
            <a:avLst>
              <a:gd fmla="val 16667" name="adj"/>
            </a:avLst>
          </a:prstGeom>
          <a:solidFill>
            <a:schemeClr val="accent6"/>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3200">
                <a:solidFill>
                  <a:srgbClr val="FFFFFF"/>
                </a:solidFill>
              </a:rPr>
              <a:t>關聯式規則</a:t>
            </a:r>
          </a:p>
          <a:p>
            <a:pPr lvl="0" rtl="0" algn="ctr">
              <a:spcBef>
                <a:spcPts val="0"/>
              </a:spcBef>
              <a:buNone/>
            </a:pPr>
            <a:r>
              <a:rPr b="1" lang="zh-TW" sz="2400">
                <a:solidFill>
                  <a:srgbClr val="FFFFFF"/>
                </a:solidFill>
              </a:rPr>
              <a:t>W17</a:t>
            </a:r>
          </a:p>
        </p:txBody>
      </p:sp>
      <p:sp>
        <p:nvSpPr>
          <p:cNvPr id="876" name="Shape 876"/>
          <p:cNvSpPr/>
          <p:nvPr/>
        </p:nvSpPr>
        <p:spPr>
          <a:xfrm flipH="1" rot="5400000">
            <a:off x="1465825" y="1380600"/>
            <a:ext cx="7551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pic>
        <p:nvPicPr>
          <p:cNvPr id="882" name="Shape 882"/>
          <p:cNvPicPr preferRelativeResize="0"/>
          <p:nvPr/>
        </p:nvPicPr>
        <p:blipFill>
          <a:blip r:embed="rId3">
            <a:alphaModFix/>
          </a:blip>
          <a:stretch>
            <a:fillRect/>
          </a:stretch>
        </p:blipFill>
        <p:spPr>
          <a:xfrm>
            <a:off x="5225850" y="4444448"/>
            <a:ext cx="1514702" cy="1514700"/>
          </a:xfrm>
          <a:prstGeom prst="rect">
            <a:avLst/>
          </a:prstGeom>
          <a:noFill/>
          <a:ln>
            <a:noFill/>
          </a:ln>
        </p:spPr>
      </p:pic>
      <p:pic>
        <p:nvPicPr>
          <p:cNvPr id="883" name="Shape 883"/>
          <p:cNvPicPr preferRelativeResize="0"/>
          <p:nvPr/>
        </p:nvPicPr>
        <p:blipFill>
          <a:blip r:embed="rId4">
            <a:alphaModFix/>
          </a:blip>
          <a:stretch>
            <a:fillRect/>
          </a:stretch>
        </p:blipFill>
        <p:spPr>
          <a:xfrm>
            <a:off x="6835221" y="4444448"/>
            <a:ext cx="1514702" cy="1514700"/>
          </a:xfrm>
          <a:prstGeom prst="rect">
            <a:avLst/>
          </a:prstGeom>
          <a:noFill/>
          <a:ln>
            <a:noFill/>
          </a:ln>
        </p:spPr>
      </p:pic>
      <p:sp>
        <p:nvSpPr>
          <p:cNvPr id="884" name="Shape 884"/>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885" name="Shape 885"/>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Clr>
                <a:schemeClr val="dk1"/>
              </a:buClr>
              <a:buSzPct val="27500"/>
              <a:buFont typeface="Arial"/>
              <a:buNone/>
            </a:pPr>
            <a:r>
              <a:rPr lang="zh-TW"/>
              <a:t>線上購物網站的</a:t>
            </a:r>
          </a:p>
          <a:p>
            <a:pPr lvl="0" rtl="0">
              <a:spcBef>
                <a:spcPts val="0"/>
              </a:spcBef>
              <a:buNone/>
            </a:pPr>
            <a:r>
              <a:rPr lang="zh-TW"/>
              <a:t>使用者族群與消費能力</a:t>
            </a:r>
          </a:p>
        </p:txBody>
      </p:sp>
      <p:sp>
        <p:nvSpPr>
          <p:cNvPr id="886" name="Shape 886"/>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graphicFrame>
        <p:nvGraphicFramePr>
          <p:cNvPr id="887" name="Shape 887"/>
          <p:cNvGraphicFramePr/>
          <p:nvPr/>
        </p:nvGraphicFramePr>
        <p:xfrm>
          <a:off x="676175" y="1643025"/>
          <a:ext cx="3000000" cy="3000000"/>
        </p:xfrm>
        <a:graphic>
          <a:graphicData uri="http://schemas.openxmlformats.org/drawingml/2006/table">
            <a:tbl>
              <a:tblPr>
                <a:noFill/>
                <a:tableStyleId>{67A26F6E-75EE-4531-BA3E-108E722BB44D}</a:tableStyleId>
              </a:tblPr>
              <a:tblGrid>
                <a:gridCol w="1128325"/>
                <a:gridCol w="887075"/>
                <a:gridCol w="2342200"/>
              </a:tblGrid>
              <a:tr h="276225">
                <a:tc>
                  <a:txBody>
                    <a:bodyPr>
                      <a:noAutofit/>
                    </a:bodyPr>
                    <a:lstStyle/>
                    <a:p>
                      <a:pPr lvl="0" rtl="0" algn="ctr">
                        <a:lnSpc>
                          <a:spcPct val="115000"/>
                        </a:lnSpc>
                        <a:spcBef>
                          <a:spcPts val="0"/>
                        </a:spcBef>
                        <a:buNone/>
                      </a:pPr>
                      <a:r>
                        <a:rPr lang="zh-TW" sz="1800">
                          <a:solidFill>
                            <a:srgbClr val="FFFFFF"/>
                          </a:solidFill>
                        </a:rPr>
                        <a:t>會員編號</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rtl="0" algn="ctr">
                        <a:lnSpc>
                          <a:spcPct val="115000"/>
                        </a:lnSpc>
                        <a:spcBef>
                          <a:spcPts val="0"/>
                        </a:spcBef>
                        <a:buNone/>
                      </a:pPr>
                      <a:r>
                        <a:rPr lang="zh-TW" sz="1800">
                          <a:solidFill>
                            <a:srgbClr val="FFFFFF"/>
                          </a:solidFill>
                        </a:rPr>
                        <a:t>年齡</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rtl="0" algn="ctr">
                        <a:lnSpc>
                          <a:spcPct val="115000"/>
                        </a:lnSpc>
                        <a:spcBef>
                          <a:spcPts val="0"/>
                        </a:spcBef>
                        <a:buNone/>
                      </a:pPr>
                      <a:r>
                        <a:rPr lang="zh-TW" sz="1800">
                          <a:solidFill>
                            <a:srgbClr val="FFFFFF"/>
                          </a:solidFill>
                        </a:rPr>
                        <a:t>平均月收入</a:t>
                      </a:r>
                      <a:r>
                        <a:rPr lang="zh-TW" sz="1800">
                          <a:solidFill>
                            <a:srgbClr val="FFFFFF"/>
                          </a:solidFill>
                          <a:latin typeface="Times New Roman"/>
                          <a:ea typeface="Times New Roman"/>
                          <a:cs typeface="Times New Roman"/>
                          <a:sym typeface="Times New Roman"/>
                        </a:rPr>
                        <a:t> (</a:t>
                      </a:r>
                      <a:r>
                        <a:rPr lang="zh-TW" sz="1800">
                          <a:solidFill>
                            <a:srgbClr val="FFFFFF"/>
                          </a:solidFill>
                        </a:rPr>
                        <a:t>千</a:t>
                      </a:r>
                      <a:r>
                        <a:rPr lang="zh-TW" sz="1800">
                          <a:solidFill>
                            <a:srgbClr val="FFFFFF"/>
                          </a:solidFill>
                          <a:latin typeface="Times New Roman"/>
                          <a:ea typeface="Times New Roman"/>
                          <a:cs typeface="Times New Roman"/>
                          <a:sym typeface="Times New Roman"/>
                        </a:rPr>
                        <a:t>)</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7</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38</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bl>
          </a:graphicData>
        </a:graphic>
      </p:graphicFrame>
      <p:sp>
        <p:nvSpPr>
          <p:cNvPr id="888" name="Shape 888"/>
          <p:cNvSpPr/>
          <p:nvPr/>
        </p:nvSpPr>
        <p:spPr>
          <a:xfrm>
            <a:off x="1813250" y="1643089"/>
            <a:ext cx="3022500" cy="4710900"/>
          </a:xfrm>
          <a:prstGeom prst="roundRect">
            <a:avLst>
              <a:gd fmla="val 7666"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889" name="Shape 889"/>
          <p:cNvSpPr/>
          <p:nvPr/>
        </p:nvSpPr>
        <p:spPr>
          <a:xfrm>
            <a:off x="5132375" y="2605150"/>
            <a:ext cx="3535500" cy="1689300"/>
          </a:xfrm>
          <a:prstGeom prst="wedgeRoundRectCallout">
            <a:avLst>
              <a:gd fmla="val -61560" name="adj1"/>
              <a:gd fmla="val -34756" name="adj2"/>
              <a:gd fmla="val 0" name="adj3"/>
            </a:avLst>
          </a:prstGeom>
          <a:solidFill>
            <a:srgbClr val="FFFFFF"/>
          </a:solidFill>
          <a:ln cap="flat" cmpd="sng" w="38100">
            <a:solidFill>
              <a:srgbClr val="1F497D"/>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spcAft>
                <a:spcPts val="1000"/>
              </a:spcAft>
              <a:buNone/>
            </a:pPr>
            <a:r>
              <a:rPr lang="zh-TW" sz="2400"/>
              <a:t>要怎麼描述這群人呢？</a:t>
            </a:r>
          </a:p>
          <a:p>
            <a:pPr lvl="0" rtl="0" algn="ctr">
              <a:lnSpc>
                <a:spcPct val="115000"/>
              </a:lnSpc>
              <a:spcBef>
                <a:spcPts val="0"/>
              </a:spcBef>
              <a:spcAft>
                <a:spcPts val="0"/>
              </a:spcAft>
              <a:buNone/>
            </a:pPr>
            <a:r>
              <a:rPr lang="zh-TW" sz="2400"/>
              <a:t>能不能從這些資料</a:t>
            </a:r>
            <a:br>
              <a:rPr lang="zh-TW" sz="2400"/>
            </a:br>
            <a:r>
              <a:rPr lang="zh-TW" sz="2400"/>
              <a:t>看出什麼特徵呢？</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Shape 89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896" name="Shape 896"/>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散佈圖探索性分析 (1/2)</a:t>
            </a:r>
          </a:p>
        </p:txBody>
      </p:sp>
      <p:sp>
        <p:nvSpPr>
          <p:cNvPr id="897" name="Shape 897"/>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graphicFrame>
        <p:nvGraphicFramePr>
          <p:cNvPr id="898" name="Shape 898"/>
          <p:cNvGraphicFramePr/>
          <p:nvPr/>
        </p:nvGraphicFramePr>
        <p:xfrm>
          <a:off x="476250" y="1626375"/>
          <a:ext cx="3000000" cy="3000000"/>
        </p:xfrm>
        <a:graphic>
          <a:graphicData uri="http://schemas.openxmlformats.org/drawingml/2006/table">
            <a:tbl>
              <a:tblPr>
                <a:noFill/>
                <a:tableStyleId>{67A26F6E-75EE-4531-BA3E-108E722BB44D}</a:tableStyleId>
              </a:tblPr>
              <a:tblGrid>
                <a:gridCol w="704850"/>
                <a:gridCol w="704850"/>
                <a:gridCol w="1638300"/>
              </a:tblGrid>
              <a:tr h="276225">
                <a:tc>
                  <a:txBody>
                    <a:bodyPr>
                      <a:noAutofit/>
                    </a:bodyPr>
                    <a:lstStyle/>
                    <a:p>
                      <a:pPr lvl="0" rtl="0" algn="ctr">
                        <a:lnSpc>
                          <a:spcPct val="115000"/>
                        </a:lnSpc>
                        <a:spcBef>
                          <a:spcPts val="0"/>
                        </a:spcBef>
                        <a:buNone/>
                      </a:pPr>
                      <a:r>
                        <a:rPr b="1" lang="zh-TW" sz="1800">
                          <a:solidFill>
                            <a:srgbClr val="FFFFFF"/>
                          </a:solidFill>
                        </a:rPr>
                        <a:t>會員</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rtl="0" algn="ctr">
                        <a:lnSpc>
                          <a:spcPct val="115000"/>
                        </a:lnSpc>
                        <a:spcBef>
                          <a:spcPts val="0"/>
                        </a:spcBef>
                        <a:buNone/>
                      </a:pPr>
                      <a:r>
                        <a:rPr b="1" lang="zh-TW" sz="1800">
                          <a:solidFill>
                            <a:srgbClr val="FFFFFF"/>
                          </a:solidFill>
                        </a:rPr>
                        <a:t>年齡</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rtl="0" algn="ctr">
                        <a:lnSpc>
                          <a:spcPct val="115000"/>
                        </a:lnSpc>
                        <a:spcBef>
                          <a:spcPts val="0"/>
                        </a:spcBef>
                        <a:buNone/>
                      </a:pPr>
                      <a:r>
                        <a:rPr b="1" lang="zh-TW" sz="1800">
                          <a:solidFill>
                            <a:srgbClr val="FFFFFF"/>
                          </a:solidFill>
                        </a:rPr>
                        <a:t>平均月收入</a:t>
                      </a:r>
                      <a:r>
                        <a:rPr b="1" lang="zh-TW" sz="1800">
                          <a:solidFill>
                            <a:srgbClr val="FFFFFF"/>
                          </a:solidFill>
                          <a:latin typeface="Times New Roman"/>
                          <a:ea typeface="Times New Roman"/>
                          <a:cs typeface="Times New Roman"/>
                          <a:sym typeface="Times New Roman"/>
                        </a:rPr>
                        <a:t> (</a:t>
                      </a:r>
                      <a:r>
                        <a:rPr b="1" lang="zh-TW" sz="1800">
                          <a:solidFill>
                            <a:srgbClr val="FFFFFF"/>
                          </a:solidFill>
                        </a:rPr>
                        <a:t>千</a:t>
                      </a:r>
                      <a:r>
                        <a:rPr b="1" lang="zh-TW" sz="1800">
                          <a:solidFill>
                            <a:srgbClr val="FFFFFF"/>
                          </a:solidFill>
                          <a:latin typeface="Times New Roman"/>
                          <a:ea typeface="Times New Roman"/>
                          <a:cs typeface="Times New Roman"/>
                          <a:sym typeface="Times New Roman"/>
                        </a:rPr>
                        <a:t>)</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7</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38</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bl>
          </a:graphicData>
        </a:graphic>
      </p:graphicFrame>
      <p:pic>
        <p:nvPicPr>
          <p:cNvPr id="899" name="Shape 899" title="年齡與平均月收入散佈圖"/>
          <p:cNvPicPr preferRelativeResize="0"/>
          <p:nvPr/>
        </p:nvPicPr>
        <p:blipFill rotWithShape="1">
          <a:blip r:embed="rId3">
            <a:alphaModFix/>
          </a:blip>
          <a:srcRect b="0" l="4637" r="12847" t="0"/>
          <a:stretch/>
        </p:blipFill>
        <p:spPr>
          <a:xfrm>
            <a:off x="3886574" y="2280622"/>
            <a:ext cx="4959900" cy="3716650"/>
          </a:xfrm>
          <a:prstGeom prst="rect">
            <a:avLst/>
          </a:prstGeom>
          <a:noFill/>
          <a:ln cap="flat" cmpd="sng" w="28575">
            <a:solidFill>
              <a:schemeClr val="accent3"/>
            </a:solidFill>
            <a:prstDash val="solid"/>
            <a:round/>
            <a:headEnd len="med" w="med" type="none"/>
            <a:tailEnd len="med" w="med"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Shape 90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906" name="Shape 906"/>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t>散佈圖探索性分析 (2/2)</a:t>
            </a:r>
          </a:p>
        </p:txBody>
      </p:sp>
      <p:sp>
        <p:nvSpPr>
          <p:cNvPr id="907" name="Shape 907"/>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rtl="0">
              <a:spcBef>
                <a:spcPts val="0"/>
              </a:spcBef>
              <a:buNone/>
            </a:pPr>
            <a:r>
              <a:t/>
            </a:r>
            <a:endParaRPr/>
          </a:p>
        </p:txBody>
      </p:sp>
      <p:graphicFrame>
        <p:nvGraphicFramePr>
          <p:cNvPr id="908" name="Shape 908"/>
          <p:cNvGraphicFramePr/>
          <p:nvPr/>
        </p:nvGraphicFramePr>
        <p:xfrm>
          <a:off x="476250" y="1626375"/>
          <a:ext cx="3000000" cy="3000000"/>
        </p:xfrm>
        <a:graphic>
          <a:graphicData uri="http://schemas.openxmlformats.org/drawingml/2006/table">
            <a:tbl>
              <a:tblPr>
                <a:noFill/>
                <a:tableStyleId>{67A26F6E-75EE-4531-BA3E-108E722BB44D}</a:tableStyleId>
              </a:tblPr>
              <a:tblGrid>
                <a:gridCol w="704850"/>
                <a:gridCol w="704850"/>
                <a:gridCol w="1638300"/>
              </a:tblGrid>
              <a:tr h="276225">
                <a:tc>
                  <a:txBody>
                    <a:bodyPr>
                      <a:noAutofit/>
                    </a:bodyPr>
                    <a:lstStyle/>
                    <a:p>
                      <a:pPr lvl="0" rtl="0" algn="ctr">
                        <a:lnSpc>
                          <a:spcPct val="115000"/>
                        </a:lnSpc>
                        <a:spcBef>
                          <a:spcPts val="0"/>
                        </a:spcBef>
                        <a:buNone/>
                      </a:pPr>
                      <a:r>
                        <a:rPr b="1" lang="zh-TW" sz="1800">
                          <a:solidFill>
                            <a:srgbClr val="FFFFFF"/>
                          </a:solidFill>
                        </a:rPr>
                        <a:t>會員</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rtl="0" algn="ctr">
                        <a:lnSpc>
                          <a:spcPct val="115000"/>
                        </a:lnSpc>
                        <a:spcBef>
                          <a:spcPts val="0"/>
                        </a:spcBef>
                        <a:buNone/>
                      </a:pPr>
                      <a:r>
                        <a:rPr b="1" lang="zh-TW" sz="1800">
                          <a:solidFill>
                            <a:srgbClr val="FFFFFF"/>
                          </a:solidFill>
                        </a:rPr>
                        <a:t>年齡</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rtl="0" algn="ctr">
                        <a:lnSpc>
                          <a:spcPct val="115000"/>
                        </a:lnSpc>
                        <a:spcBef>
                          <a:spcPts val="0"/>
                        </a:spcBef>
                        <a:buNone/>
                      </a:pPr>
                      <a:r>
                        <a:rPr b="1" lang="zh-TW" sz="1800">
                          <a:solidFill>
                            <a:srgbClr val="FFFFFF"/>
                          </a:solidFill>
                        </a:rPr>
                        <a:t>平均月收入</a:t>
                      </a:r>
                      <a:r>
                        <a:rPr b="1" lang="zh-TW" sz="1800">
                          <a:solidFill>
                            <a:srgbClr val="FFFFFF"/>
                          </a:solidFill>
                          <a:latin typeface="Times New Roman"/>
                          <a:ea typeface="Times New Roman"/>
                          <a:cs typeface="Times New Roman"/>
                          <a:sym typeface="Times New Roman"/>
                        </a:rPr>
                        <a:t> (</a:t>
                      </a:r>
                      <a:r>
                        <a:rPr b="1" lang="zh-TW" sz="1800">
                          <a:solidFill>
                            <a:srgbClr val="FFFFFF"/>
                          </a:solidFill>
                        </a:rPr>
                        <a:t>千</a:t>
                      </a:r>
                      <a:r>
                        <a:rPr b="1" lang="zh-TW" sz="1800">
                          <a:solidFill>
                            <a:srgbClr val="FFFFFF"/>
                          </a:solidFill>
                          <a:latin typeface="Times New Roman"/>
                          <a:ea typeface="Times New Roman"/>
                          <a:cs typeface="Times New Roman"/>
                          <a:sym typeface="Times New Roman"/>
                        </a:rPr>
                        <a:t>)</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7</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38</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bl>
          </a:graphicData>
        </a:graphic>
      </p:graphicFrame>
      <p:pic>
        <p:nvPicPr>
          <p:cNvPr id="909" name="Shape 909" title="年齡與平均月收入散佈圖"/>
          <p:cNvPicPr preferRelativeResize="0"/>
          <p:nvPr/>
        </p:nvPicPr>
        <p:blipFill rotWithShape="1">
          <a:blip r:embed="rId3">
            <a:alphaModFix/>
          </a:blip>
          <a:srcRect b="0" l="4637" r="12847" t="0"/>
          <a:stretch/>
        </p:blipFill>
        <p:spPr>
          <a:xfrm>
            <a:off x="3886574" y="2280622"/>
            <a:ext cx="4959900" cy="3716650"/>
          </a:xfrm>
          <a:prstGeom prst="rect">
            <a:avLst/>
          </a:prstGeom>
          <a:noFill/>
          <a:ln cap="flat" cmpd="sng" w="28575">
            <a:solidFill>
              <a:schemeClr val="accent3"/>
            </a:solidFill>
            <a:prstDash val="solid"/>
            <a:round/>
            <a:headEnd len="med" w="med" type="none"/>
            <a:tailEnd len="med" w="med" type="none"/>
          </a:ln>
        </p:spPr>
      </p:pic>
      <p:sp>
        <p:nvSpPr>
          <p:cNvPr id="910" name="Shape 910"/>
          <p:cNvSpPr/>
          <p:nvPr/>
        </p:nvSpPr>
        <p:spPr>
          <a:xfrm>
            <a:off x="5696875" y="4076723"/>
            <a:ext cx="701100" cy="780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11" name="Shape 911"/>
          <p:cNvSpPr/>
          <p:nvPr/>
        </p:nvSpPr>
        <p:spPr>
          <a:xfrm>
            <a:off x="7025226" y="3819889"/>
            <a:ext cx="626700" cy="5037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12" name="Shape 912"/>
          <p:cNvSpPr/>
          <p:nvPr/>
        </p:nvSpPr>
        <p:spPr>
          <a:xfrm>
            <a:off x="7747866" y="3378150"/>
            <a:ext cx="626700" cy="5037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idx="1" type="body"/>
          </p:nvPr>
        </p:nvSpPr>
        <p:spPr>
          <a:xfrm>
            <a:off x="387900" y="1783075"/>
            <a:ext cx="8368200" cy="2207100"/>
          </a:xfrm>
          <a:prstGeom prst="rect">
            <a:avLst/>
          </a:prstGeom>
        </p:spPr>
        <p:txBody>
          <a:bodyPr anchorCtr="0" anchor="t" bIns="91425" lIns="91425" rIns="91425" tIns="91425">
            <a:noAutofit/>
          </a:bodyPr>
          <a:lstStyle/>
          <a:p>
            <a:pPr indent="-368300" lvl="0" marL="457200" rtl="0">
              <a:spcBef>
                <a:spcPts val="0"/>
              </a:spcBef>
              <a:spcAft>
                <a:spcPts val="1000"/>
              </a:spcAft>
              <a:buSzPct val="100000"/>
            </a:pPr>
            <a:r>
              <a:rPr lang="zh-TW" sz="2200"/>
              <a:t>將資料集合中的資料記錄(資料點)加以分群成數個</a:t>
            </a:r>
            <a:r>
              <a:rPr lang="zh-TW" sz="2200" u="sng"/>
              <a:t>群集(cluster)</a:t>
            </a:r>
          </a:p>
          <a:p>
            <a:pPr indent="-368300" lvl="0" marL="457200">
              <a:spcBef>
                <a:spcPts val="0"/>
              </a:spcBef>
              <a:spcAft>
                <a:spcPts val="1000"/>
              </a:spcAft>
              <a:buSzPct val="100000"/>
            </a:pPr>
            <a:r>
              <a:rPr lang="zh-TW" sz="2200"/>
              <a:t>使得每個群集中的資料點間相似程度高於與其它群集中資料點的相似程度</a:t>
            </a:r>
          </a:p>
          <a:p>
            <a:pPr indent="-368300" lvl="0" marL="457200">
              <a:spcBef>
                <a:spcPts val="0"/>
              </a:spcBef>
              <a:spcAft>
                <a:spcPts val="1000"/>
              </a:spcAft>
              <a:buSzPct val="100000"/>
            </a:pPr>
            <a:r>
              <a:rPr lang="zh-TW" sz="2200"/>
              <a:t>從群集結果推論出有用、隱含、令人感興趣的特性和現象</a:t>
            </a:r>
          </a:p>
        </p:txBody>
      </p:sp>
      <p:sp>
        <p:nvSpPr>
          <p:cNvPr id="919" name="Shape 91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920" name="Shape 920"/>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群集分析的概念與目的</a:t>
            </a:r>
          </a:p>
        </p:txBody>
      </p:sp>
      <p:sp>
        <p:nvSpPr>
          <p:cNvPr id="921" name="Shape 921"/>
          <p:cNvSpPr txBox="1"/>
          <p:nvPr>
            <p:ph idx="2" type="subTitle"/>
          </p:nvPr>
        </p:nvSpPr>
        <p:spPr>
          <a:xfrm>
            <a:off x="24200" y="6583675"/>
            <a:ext cx="81915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922" name="Shape 922" title="年齡與平均月收入散佈圖"/>
          <p:cNvPicPr preferRelativeResize="0"/>
          <p:nvPr/>
        </p:nvPicPr>
        <p:blipFill rotWithShape="1">
          <a:blip r:embed="rId3">
            <a:alphaModFix/>
          </a:blip>
          <a:srcRect b="12409" l="13467" r="33903" t="40778"/>
          <a:stretch/>
        </p:blipFill>
        <p:spPr>
          <a:xfrm>
            <a:off x="2270975" y="3870625"/>
            <a:ext cx="4394950" cy="2417200"/>
          </a:xfrm>
          <a:prstGeom prst="rect">
            <a:avLst/>
          </a:prstGeom>
          <a:noFill/>
          <a:ln cap="flat" cmpd="sng" w="28575">
            <a:solidFill>
              <a:schemeClr val="accent3"/>
            </a:solidFill>
            <a:prstDash val="solid"/>
            <a:round/>
            <a:headEnd len="med" w="med" type="none"/>
            <a:tailEnd len="med" w="med" type="none"/>
          </a:ln>
        </p:spPr>
      </p:pic>
      <p:sp>
        <p:nvSpPr>
          <p:cNvPr id="923" name="Shape 923"/>
          <p:cNvSpPr/>
          <p:nvPr/>
        </p:nvSpPr>
        <p:spPr>
          <a:xfrm>
            <a:off x="4084175" y="4361529"/>
            <a:ext cx="838200" cy="1056300"/>
          </a:xfrm>
          <a:prstGeom prst="ellipse">
            <a:avLst/>
          </a:prstGeom>
          <a:no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924" name="Shape 924"/>
          <p:cNvSpPr/>
          <p:nvPr/>
        </p:nvSpPr>
        <p:spPr>
          <a:xfrm>
            <a:off x="2768047" y="5524325"/>
            <a:ext cx="1022400" cy="491100"/>
          </a:xfrm>
          <a:prstGeom prst="wedgeRoundRectCallout">
            <a:avLst>
              <a:gd fmla="val 84930" name="adj1"/>
              <a:gd fmla="val -81012" name="adj2"/>
              <a:gd fmla="val 0" name="adj3"/>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2400">
                <a:solidFill>
                  <a:srgbClr val="FFFFFF"/>
                </a:solidFill>
              </a:rPr>
              <a:t>相似</a:t>
            </a:r>
          </a:p>
        </p:txBody>
      </p:sp>
      <p:sp>
        <p:nvSpPr>
          <p:cNvPr id="925" name="Shape 925"/>
          <p:cNvSpPr/>
          <p:nvPr/>
        </p:nvSpPr>
        <p:spPr>
          <a:xfrm>
            <a:off x="5694300" y="4846925"/>
            <a:ext cx="1158600" cy="570900"/>
          </a:xfrm>
          <a:prstGeom prst="wedgeRoundRectCallout">
            <a:avLst>
              <a:gd fmla="val -60940" name="adj1"/>
              <a:gd fmla="val -74361"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2400">
                <a:solidFill>
                  <a:srgbClr val="FFFFFF"/>
                </a:solidFill>
              </a:rPr>
              <a:t>不</a:t>
            </a:r>
            <a:r>
              <a:rPr lang="zh-TW" sz="2400">
                <a:solidFill>
                  <a:srgbClr val="FFFFFF"/>
                </a:solidFill>
              </a:rPr>
              <a:t>相似</a:t>
            </a:r>
          </a:p>
        </p:txBody>
      </p:sp>
      <p:sp>
        <p:nvSpPr>
          <p:cNvPr id="926" name="Shape 926"/>
          <p:cNvSpPr/>
          <p:nvPr/>
        </p:nvSpPr>
        <p:spPr>
          <a:xfrm>
            <a:off x="6067125" y="4016875"/>
            <a:ext cx="598800" cy="491100"/>
          </a:xfrm>
          <a:prstGeom prst="ellipse">
            <a:avLst/>
          </a:prstGeom>
          <a:no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cxnSp>
        <p:nvCxnSpPr>
          <p:cNvPr id="927" name="Shape 927"/>
          <p:cNvCxnSpPr/>
          <p:nvPr/>
        </p:nvCxnSpPr>
        <p:spPr>
          <a:xfrm flipH="1" rot="10800000">
            <a:off x="4835625" y="4344475"/>
            <a:ext cx="1299300" cy="339000"/>
          </a:xfrm>
          <a:prstGeom prst="straightConnector1">
            <a:avLst/>
          </a:prstGeom>
          <a:noFill/>
          <a:ln cap="flat" cmpd="sng" w="28575">
            <a:solidFill>
              <a:srgbClr val="FF0000"/>
            </a:solidFill>
            <a:prstDash val="solid"/>
            <a:round/>
            <a:headEnd len="lg" w="lg" type="triangle"/>
            <a:tailEnd len="lg" w="lg"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Shape 933"/>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934" name="Shape 934"/>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t>發掘消費者之間的隱藏關聯</a:t>
            </a:r>
          </a:p>
        </p:txBody>
      </p:sp>
      <p:sp>
        <p:nvSpPr>
          <p:cNvPr id="935" name="Shape 935"/>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grpSp>
        <p:nvGrpSpPr>
          <p:cNvPr id="936" name="Shape 936"/>
          <p:cNvGrpSpPr/>
          <p:nvPr/>
        </p:nvGrpSpPr>
        <p:grpSpPr>
          <a:xfrm>
            <a:off x="1847900" y="1822075"/>
            <a:ext cx="5448200" cy="1243800"/>
            <a:chOff x="1847900" y="2003025"/>
            <a:chExt cx="5448200" cy="1243800"/>
          </a:xfrm>
        </p:grpSpPr>
        <p:pic>
          <p:nvPicPr>
            <p:cNvPr descr="slide user preppy blue account profile people human" id="937" name="Shape 937"/>
            <p:cNvPicPr preferRelativeResize="0"/>
            <p:nvPr/>
          </p:nvPicPr>
          <p:blipFill>
            <a:blip r:embed="rId3">
              <a:alphaModFix/>
            </a:blip>
            <a:stretch>
              <a:fillRect/>
            </a:stretch>
          </p:blipFill>
          <p:spPr>
            <a:xfrm>
              <a:off x="6052300" y="2003025"/>
              <a:ext cx="1243800" cy="1243800"/>
            </a:xfrm>
            <a:prstGeom prst="rect">
              <a:avLst/>
            </a:prstGeom>
            <a:noFill/>
            <a:ln>
              <a:noFill/>
            </a:ln>
          </p:spPr>
        </p:pic>
        <p:pic>
          <p:nvPicPr>
            <p:cNvPr descr="slide user coat green account profile people human" id="938" name="Shape 938"/>
            <p:cNvPicPr preferRelativeResize="0"/>
            <p:nvPr/>
          </p:nvPicPr>
          <p:blipFill>
            <a:blip r:embed="rId4">
              <a:alphaModFix/>
            </a:blip>
            <a:stretch>
              <a:fillRect/>
            </a:stretch>
          </p:blipFill>
          <p:spPr>
            <a:xfrm>
              <a:off x="1847900" y="2003025"/>
              <a:ext cx="1243800" cy="1243800"/>
            </a:xfrm>
            <a:prstGeom prst="rect">
              <a:avLst/>
            </a:prstGeom>
            <a:noFill/>
            <a:ln>
              <a:noFill/>
            </a:ln>
          </p:spPr>
        </p:pic>
        <p:pic>
          <p:nvPicPr>
            <p:cNvPr descr="slide user administrator blue admin account profile people human" id="939" name="Shape 939"/>
            <p:cNvPicPr preferRelativeResize="0"/>
            <p:nvPr/>
          </p:nvPicPr>
          <p:blipFill>
            <a:blip r:embed="rId5">
              <a:alphaModFix/>
            </a:blip>
            <a:stretch>
              <a:fillRect/>
            </a:stretch>
          </p:blipFill>
          <p:spPr>
            <a:xfrm>
              <a:off x="2514150" y="2003025"/>
              <a:ext cx="1243800" cy="1243800"/>
            </a:xfrm>
            <a:prstGeom prst="rect">
              <a:avLst/>
            </a:prstGeom>
            <a:noFill/>
            <a:ln>
              <a:noFill/>
            </a:ln>
          </p:spPr>
        </p:pic>
        <p:pic>
          <p:nvPicPr>
            <p:cNvPr descr="slide user preppy red account profile people human" id="940" name="Shape 940"/>
            <p:cNvPicPr preferRelativeResize="0"/>
            <p:nvPr/>
          </p:nvPicPr>
          <p:blipFill>
            <a:blip r:embed="rId6">
              <a:alphaModFix/>
            </a:blip>
            <a:stretch>
              <a:fillRect/>
            </a:stretch>
          </p:blipFill>
          <p:spPr>
            <a:xfrm>
              <a:off x="3303950" y="2003025"/>
              <a:ext cx="1243800" cy="1243800"/>
            </a:xfrm>
            <a:prstGeom prst="rect">
              <a:avLst/>
            </a:prstGeom>
            <a:noFill/>
            <a:ln>
              <a:noFill/>
            </a:ln>
          </p:spPr>
        </p:pic>
        <p:pic>
          <p:nvPicPr>
            <p:cNvPr descr="slide user executive red account profile people human" id="941" name="Shape 941"/>
            <p:cNvPicPr preferRelativeResize="0"/>
            <p:nvPr/>
          </p:nvPicPr>
          <p:blipFill>
            <a:blip r:embed="rId7">
              <a:alphaModFix/>
            </a:blip>
            <a:stretch>
              <a:fillRect/>
            </a:stretch>
          </p:blipFill>
          <p:spPr>
            <a:xfrm>
              <a:off x="4199612" y="2003025"/>
              <a:ext cx="1243800" cy="1243800"/>
            </a:xfrm>
            <a:prstGeom prst="rect">
              <a:avLst/>
            </a:prstGeom>
            <a:noFill/>
            <a:ln>
              <a:noFill/>
            </a:ln>
          </p:spPr>
        </p:pic>
        <p:pic>
          <p:nvPicPr>
            <p:cNvPr descr="slide user administrator red admin account profile people human" id="942" name="Shape 942"/>
            <p:cNvPicPr preferRelativeResize="0"/>
            <p:nvPr/>
          </p:nvPicPr>
          <p:blipFill>
            <a:blip r:embed="rId8">
              <a:alphaModFix/>
            </a:blip>
            <a:stretch>
              <a:fillRect/>
            </a:stretch>
          </p:blipFill>
          <p:spPr>
            <a:xfrm>
              <a:off x="5155612" y="2003025"/>
              <a:ext cx="1243800" cy="1243800"/>
            </a:xfrm>
            <a:prstGeom prst="rect">
              <a:avLst/>
            </a:prstGeom>
            <a:noFill/>
            <a:ln>
              <a:noFill/>
            </a:ln>
          </p:spPr>
        </p:pic>
      </p:grpSp>
      <p:grpSp>
        <p:nvGrpSpPr>
          <p:cNvPr id="943" name="Shape 943"/>
          <p:cNvGrpSpPr/>
          <p:nvPr/>
        </p:nvGrpSpPr>
        <p:grpSpPr>
          <a:xfrm>
            <a:off x="627350" y="4363675"/>
            <a:ext cx="3084012" cy="1243800"/>
            <a:chOff x="627350" y="4803075"/>
            <a:chExt cx="3084012" cy="1243800"/>
          </a:xfrm>
        </p:grpSpPr>
        <p:pic>
          <p:nvPicPr>
            <p:cNvPr descr="slide user administrator blue admin account profile people human" id="944" name="Shape 944"/>
            <p:cNvPicPr preferRelativeResize="0"/>
            <p:nvPr/>
          </p:nvPicPr>
          <p:blipFill>
            <a:blip r:embed="rId5">
              <a:alphaModFix/>
            </a:blip>
            <a:stretch>
              <a:fillRect/>
            </a:stretch>
          </p:blipFill>
          <p:spPr>
            <a:xfrm>
              <a:off x="627350" y="4803075"/>
              <a:ext cx="1243800" cy="1243800"/>
            </a:xfrm>
            <a:prstGeom prst="rect">
              <a:avLst/>
            </a:prstGeom>
            <a:noFill/>
            <a:ln>
              <a:noFill/>
            </a:ln>
          </p:spPr>
        </p:pic>
        <p:pic>
          <p:nvPicPr>
            <p:cNvPr descr="slide user executive red account profile people human" id="945" name="Shape 945"/>
            <p:cNvPicPr preferRelativeResize="0"/>
            <p:nvPr/>
          </p:nvPicPr>
          <p:blipFill>
            <a:blip r:embed="rId7">
              <a:alphaModFix/>
            </a:blip>
            <a:stretch>
              <a:fillRect/>
            </a:stretch>
          </p:blipFill>
          <p:spPr>
            <a:xfrm>
              <a:off x="1563237" y="4803075"/>
              <a:ext cx="1243800" cy="1243800"/>
            </a:xfrm>
            <a:prstGeom prst="rect">
              <a:avLst/>
            </a:prstGeom>
            <a:noFill/>
            <a:ln>
              <a:noFill/>
            </a:ln>
          </p:spPr>
        </p:pic>
        <p:pic>
          <p:nvPicPr>
            <p:cNvPr descr="slide user administrator red admin account profile people human" id="946" name="Shape 946"/>
            <p:cNvPicPr preferRelativeResize="0"/>
            <p:nvPr/>
          </p:nvPicPr>
          <p:blipFill>
            <a:blip r:embed="rId8">
              <a:alphaModFix/>
            </a:blip>
            <a:stretch>
              <a:fillRect/>
            </a:stretch>
          </p:blipFill>
          <p:spPr>
            <a:xfrm>
              <a:off x="2467562" y="4803075"/>
              <a:ext cx="1243800" cy="1243800"/>
            </a:xfrm>
            <a:prstGeom prst="rect">
              <a:avLst/>
            </a:prstGeom>
            <a:noFill/>
            <a:ln>
              <a:noFill/>
            </a:ln>
          </p:spPr>
        </p:pic>
      </p:grpSp>
      <p:pic>
        <p:nvPicPr>
          <p:cNvPr descr="slide user coat green account profile people human" id="947" name="Shape 947"/>
          <p:cNvPicPr preferRelativeResize="0"/>
          <p:nvPr/>
        </p:nvPicPr>
        <p:blipFill>
          <a:blip r:embed="rId4">
            <a:alphaModFix/>
          </a:blip>
          <a:stretch>
            <a:fillRect/>
          </a:stretch>
        </p:blipFill>
        <p:spPr>
          <a:xfrm>
            <a:off x="4595950" y="4363675"/>
            <a:ext cx="1243800" cy="1243800"/>
          </a:xfrm>
          <a:prstGeom prst="rect">
            <a:avLst/>
          </a:prstGeom>
          <a:noFill/>
          <a:ln>
            <a:noFill/>
          </a:ln>
        </p:spPr>
      </p:pic>
      <p:grpSp>
        <p:nvGrpSpPr>
          <p:cNvPr id="948" name="Shape 948"/>
          <p:cNvGrpSpPr/>
          <p:nvPr/>
        </p:nvGrpSpPr>
        <p:grpSpPr>
          <a:xfrm>
            <a:off x="6724325" y="4363675"/>
            <a:ext cx="2174275" cy="1243800"/>
            <a:chOff x="6724325" y="4803075"/>
            <a:chExt cx="2174275" cy="1243800"/>
          </a:xfrm>
        </p:grpSpPr>
        <p:pic>
          <p:nvPicPr>
            <p:cNvPr descr="slide user preppy blue account profile people human" id="949" name="Shape 949"/>
            <p:cNvPicPr preferRelativeResize="0"/>
            <p:nvPr/>
          </p:nvPicPr>
          <p:blipFill>
            <a:blip r:embed="rId3">
              <a:alphaModFix/>
            </a:blip>
            <a:stretch>
              <a:fillRect/>
            </a:stretch>
          </p:blipFill>
          <p:spPr>
            <a:xfrm>
              <a:off x="7654800" y="4803075"/>
              <a:ext cx="1243800" cy="1243800"/>
            </a:xfrm>
            <a:prstGeom prst="rect">
              <a:avLst/>
            </a:prstGeom>
            <a:noFill/>
            <a:ln>
              <a:noFill/>
            </a:ln>
          </p:spPr>
        </p:pic>
        <p:pic>
          <p:nvPicPr>
            <p:cNvPr descr="slide user preppy red account profile people human" id="950" name="Shape 950"/>
            <p:cNvPicPr preferRelativeResize="0"/>
            <p:nvPr/>
          </p:nvPicPr>
          <p:blipFill>
            <a:blip r:embed="rId6">
              <a:alphaModFix/>
            </a:blip>
            <a:stretch>
              <a:fillRect/>
            </a:stretch>
          </p:blipFill>
          <p:spPr>
            <a:xfrm>
              <a:off x="6724325" y="4803075"/>
              <a:ext cx="1243800" cy="1243800"/>
            </a:xfrm>
            <a:prstGeom prst="rect">
              <a:avLst/>
            </a:prstGeom>
            <a:noFill/>
            <a:ln>
              <a:noFill/>
            </a:ln>
          </p:spPr>
        </p:pic>
      </p:grpSp>
      <p:cxnSp>
        <p:nvCxnSpPr>
          <p:cNvPr id="951" name="Shape 951"/>
          <p:cNvCxnSpPr>
            <a:stCxn id="941" idx="2"/>
            <a:endCxn id="945" idx="0"/>
          </p:cNvCxnSpPr>
          <p:nvPr/>
        </p:nvCxnSpPr>
        <p:spPr>
          <a:xfrm rot="5400000">
            <a:off x="2854412" y="2396575"/>
            <a:ext cx="1297800" cy="2636400"/>
          </a:xfrm>
          <a:prstGeom prst="bentConnector3">
            <a:avLst>
              <a:gd fmla="val 50000" name="adj1"/>
            </a:avLst>
          </a:prstGeom>
          <a:noFill/>
          <a:ln cap="flat" cmpd="sng" w="38100">
            <a:solidFill>
              <a:srgbClr val="1F497D"/>
            </a:solidFill>
            <a:prstDash val="solid"/>
            <a:round/>
            <a:headEnd len="lg" w="lg" type="none"/>
            <a:tailEnd len="lg" w="lg" type="triangle"/>
          </a:ln>
        </p:spPr>
      </p:cxnSp>
      <p:cxnSp>
        <p:nvCxnSpPr>
          <p:cNvPr id="952" name="Shape 952"/>
          <p:cNvCxnSpPr>
            <a:stCxn id="941" idx="2"/>
            <a:endCxn id="947" idx="0"/>
          </p:cNvCxnSpPr>
          <p:nvPr/>
        </p:nvCxnSpPr>
        <p:spPr>
          <a:xfrm flipH="1" rot="-5400000">
            <a:off x="4370762" y="3516625"/>
            <a:ext cx="1297800" cy="396300"/>
          </a:xfrm>
          <a:prstGeom prst="bentConnector3">
            <a:avLst>
              <a:gd fmla="val 50000" name="adj1"/>
            </a:avLst>
          </a:prstGeom>
          <a:noFill/>
          <a:ln cap="flat" cmpd="sng" w="38100">
            <a:solidFill>
              <a:srgbClr val="1F497D"/>
            </a:solidFill>
            <a:prstDash val="solid"/>
            <a:round/>
            <a:headEnd len="lg" w="lg" type="none"/>
            <a:tailEnd len="lg" w="lg" type="triangle"/>
          </a:ln>
        </p:spPr>
      </p:cxnSp>
      <p:cxnSp>
        <p:nvCxnSpPr>
          <p:cNvPr id="953" name="Shape 953"/>
          <p:cNvCxnSpPr>
            <a:stCxn id="941" idx="2"/>
            <a:endCxn id="950" idx="0"/>
          </p:cNvCxnSpPr>
          <p:nvPr/>
        </p:nvCxnSpPr>
        <p:spPr>
          <a:xfrm flipH="1" rot="-5400000">
            <a:off x="5435012" y="2452375"/>
            <a:ext cx="1297800" cy="2524800"/>
          </a:xfrm>
          <a:prstGeom prst="bentConnector3">
            <a:avLst>
              <a:gd fmla="val 50000" name="adj1"/>
            </a:avLst>
          </a:prstGeom>
          <a:noFill/>
          <a:ln cap="flat" cmpd="sng" w="38100">
            <a:solidFill>
              <a:srgbClr val="1F497D"/>
            </a:solidFill>
            <a:prstDash val="solid"/>
            <a:round/>
            <a:headEnd len="lg" w="lg" type="none"/>
            <a:tailEnd len="lg" w="lg" type="triangle"/>
          </a:ln>
        </p:spPr>
      </p:cxnSp>
      <p:sp>
        <p:nvSpPr>
          <p:cNvPr id="954" name="Shape 954"/>
          <p:cNvSpPr/>
          <p:nvPr/>
        </p:nvSpPr>
        <p:spPr>
          <a:xfrm>
            <a:off x="2817300" y="3299750"/>
            <a:ext cx="3582000" cy="582900"/>
          </a:xfrm>
          <a:prstGeom prst="roundRect">
            <a:avLst>
              <a:gd fmla="val 16667" name="adj"/>
            </a:avLst>
          </a:prstGeom>
          <a:solidFill>
            <a:srgbClr val="1F497D"/>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2800">
                <a:solidFill>
                  <a:srgbClr val="FFFFFF"/>
                </a:solidFill>
              </a:rPr>
              <a:t>群集分析</a:t>
            </a:r>
          </a:p>
        </p:txBody>
      </p:sp>
      <p:sp>
        <p:nvSpPr>
          <p:cNvPr id="955" name="Shape 955"/>
          <p:cNvSpPr/>
          <p:nvPr/>
        </p:nvSpPr>
        <p:spPr>
          <a:xfrm>
            <a:off x="476250" y="3006825"/>
            <a:ext cx="1723200" cy="801300"/>
          </a:xfrm>
          <a:prstGeom prst="wedgeRoundRectCallout">
            <a:avLst>
              <a:gd fmla="val 77855" name="adj1"/>
              <a:gd fmla="val 20963" name="adj2"/>
              <a:gd fmla="val 0" name="adj3"/>
            </a:avLst>
          </a:prstGeom>
          <a:solidFill>
            <a:srgbClr val="FFFFFF"/>
          </a:solidFill>
          <a:ln cap="flat" cmpd="sng" w="38100">
            <a:solidFill>
              <a:srgbClr val="1F497D"/>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1800"/>
              <a:t>衣服種類？</a:t>
            </a:r>
          </a:p>
          <a:p>
            <a:pPr lvl="0" rtl="0" algn="ctr">
              <a:spcBef>
                <a:spcPts val="0"/>
              </a:spcBef>
              <a:buNone/>
            </a:pPr>
            <a:r>
              <a:rPr lang="zh-TW" sz="1800"/>
              <a:t>顏色？髮型？</a:t>
            </a:r>
          </a:p>
        </p:txBody>
      </p:sp>
      <p:sp>
        <p:nvSpPr>
          <p:cNvPr id="956" name="Shape 956"/>
          <p:cNvSpPr/>
          <p:nvPr/>
        </p:nvSpPr>
        <p:spPr>
          <a:xfrm rot="-5400000">
            <a:off x="1977175" y="4949575"/>
            <a:ext cx="310200" cy="1714500"/>
          </a:xfrm>
          <a:prstGeom prst="leftBrace">
            <a:avLst>
              <a:gd fmla="val 8333" name="adj1"/>
              <a:gd fmla="val 50000" name="adj2"/>
            </a:avLst>
          </a:prstGeom>
          <a:no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274E13"/>
              </a:solidFill>
            </a:endParaRPr>
          </a:p>
        </p:txBody>
      </p:sp>
      <p:sp>
        <p:nvSpPr>
          <p:cNvPr id="957" name="Shape 957"/>
          <p:cNvSpPr txBox="1"/>
          <p:nvPr/>
        </p:nvSpPr>
        <p:spPr>
          <a:xfrm>
            <a:off x="1111400" y="5929975"/>
            <a:ext cx="2041800" cy="470700"/>
          </a:xfrm>
          <a:prstGeom prst="rect">
            <a:avLst/>
          </a:prstGeom>
          <a:noFill/>
          <a:ln>
            <a:noFill/>
          </a:ln>
        </p:spPr>
        <p:txBody>
          <a:bodyPr anchorCtr="0" anchor="t" bIns="91425" lIns="91425" rIns="91425" tIns="91425">
            <a:noAutofit/>
          </a:bodyPr>
          <a:lstStyle/>
          <a:p>
            <a:pPr lvl="0" rtl="0" algn="ctr">
              <a:spcBef>
                <a:spcPts val="0"/>
              </a:spcBef>
              <a:buNone/>
            </a:pPr>
            <a:r>
              <a:rPr lang="zh-TW" sz="2400">
                <a:solidFill>
                  <a:srgbClr val="274E13"/>
                </a:solidFill>
              </a:rPr>
              <a:t>相似程度高</a:t>
            </a:r>
          </a:p>
        </p:txBody>
      </p:sp>
      <p:sp>
        <p:nvSpPr>
          <p:cNvPr id="958" name="Shape 958"/>
          <p:cNvSpPr/>
          <p:nvPr/>
        </p:nvSpPr>
        <p:spPr>
          <a:xfrm rot="-5400000">
            <a:off x="4070750" y="4949575"/>
            <a:ext cx="310200" cy="1714500"/>
          </a:xfrm>
          <a:prstGeom prst="leftBrace">
            <a:avLst>
              <a:gd fmla="val 8333" name="adj1"/>
              <a:gd fmla="val 50000" name="adj2"/>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59" name="Shape 959"/>
          <p:cNvSpPr txBox="1"/>
          <p:nvPr/>
        </p:nvSpPr>
        <p:spPr>
          <a:xfrm>
            <a:off x="3299575" y="5929975"/>
            <a:ext cx="1852500" cy="470700"/>
          </a:xfrm>
          <a:prstGeom prst="rect">
            <a:avLst/>
          </a:prstGeom>
          <a:noFill/>
          <a:ln>
            <a:noFill/>
          </a:ln>
        </p:spPr>
        <p:txBody>
          <a:bodyPr anchorCtr="0" anchor="t" bIns="91425" lIns="91425" rIns="91425" tIns="91425">
            <a:noAutofit/>
          </a:bodyPr>
          <a:lstStyle/>
          <a:p>
            <a:pPr lvl="0" rtl="0" algn="ctr">
              <a:spcBef>
                <a:spcPts val="0"/>
              </a:spcBef>
              <a:buNone/>
            </a:pPr>
            <a:r>
              <a:rPr lang="zh-TW" sz="2400">
                <a:solidFill>
                  <a:srgbClr val="FF0000"/>
                </a:solidFill>
              </a:rPr>
              <a:t>相似程度低</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Shape 96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966" name="Shape 966"/>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資料點的表示法</a:t>
            </a:r>
          </a:p>
        </p:txBody>
      </p:sp>
      <p:sp>
        <p:nvSpPr>
          <p:cNvPr id="967" name="Shape 967"/>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968" name="Shape 968" title="年齡與平均月收入散佈圖"/>
          <p:cNvPicPr preferRelativeResize="0"/>
          <p:nvPr/>
        </p:nvPicPr>
        <p:blipFill rotWithShape="1">
          <a:blip r:embed="rId3">
            <a:alphaModFix/>
          </a:blip>
          <a:srcRect b="12409" l="13467" r="33903" t="40778"/>
          <a:stretch/>
        </p:blipFill>
        <p:spPr>
          <a:xfrm>
            <a:off x="3979750" y="3362200"/>
            <a:ext cx="4394950" cy="2417200"/>
          </a:xfrm>
          <a:prstGeom prst="rect">
            <a:avLst/>
          </a:prstGeom>
          <a:noFill/>
          <a:ln cap="flat" cmpd="sng" w="28575">
            <a:solidFill>
              <a:schemeClr val="accent3"/>
            </a:solidFill>
            <a:prstDash val="solid"/>
            <a:round/>
            <a:headEnd len="med" w="med" type="none"/>
            <a:tailEnd len="med" w="med" type="none"/>
          </a:ln>
        </p:spPr>
      </p:pic>
      <p:sp>
        <p:nvSpPr>
          <p:cNvPr id="969" name="Shape 969"/>
          <p:cNvSpPr/>
          <p:nvPr/>
        </p:nvSpPr>
        <p:spPr>
          <a:xfrm>
            <a:off x="4560500" y="1704425"/>
            <a:ext cx="2983200" cy="1755000"/>
          </a:xfrm>
          <a:prstGeom prst="wedgeRoundRectCallout">
            <a:avLst>
              <a:gd fmla="val 9435" name="adj1"/>
              <a:gd fmla="val 78148"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資料點x</a:t>
            </a:r>
            <a:r>
              <a:rPr baseline="-25000" lang="zh-TW" sz="3200">
                <a:solidFill>
                  <a:srgbClr val="FFFFFF"/>
                </a:solidFill>
              </a:rPr>
              <a:t>2</a:t>
            </a:r>
            <a:r>
              <a:rPr lang="zh-TW" sz="3200">
                <a:solidFill>
                  <a:srgbClr val="FFFFFF"/>
                </a:solidFill>
              </a:rPr>
              <a:t>=&lt;21,26&gt;</a:t>
            </a:r>
          </a:p>
        </p:txBody>
      </p:sp>
      <p:sp>
        <p:nvSpPr>
          <p:cNvPr id="970" name="Shape 970"/>
          <p:cNvSpPr/>
          <p:nvPr/>
        </p:nvSpPr>
        <p:spPr>
          <a:xfrm>
            <a:off x="6063225" y="3954377"/>
            <a:ext cx="380400" cy="4128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graphicFrame>
        <p:nvGraphicFramePr>
          <p:cNvPr id="971" name="Shape 971"/>
          <p:cNvGraphicFramePr/>
          <p:nvPr/>
        </p:nvGraphicFramePr>
        <p:xfrm>
          <a:off x="476250" y="1626375"/>
          <a:ext cx="3000000" cy="3000000"/>
        </p:xfrm>
        <a:graphic>
          <a:graphicData uri="http://schemas.openxmlformats.org/drawingml/2006/table">
            <a:tbl>
              <a:tblPr>
                <a:noFill/>
                <a:tableStyleId>{67A26F6E-75EE-4531-BA3E-108E722BB44D}</a:tableStyleId>
              </a:tblPr>
              <a:tblGrid>
                <a:gridCol w="704850"/>
                <a:gridCol w="704850"/>
                <a:gridCol w="1638300"/>
              </a:tblGrid>
              <a:tr h="276225">
                <a:tc>
                  <a:txBody>
                    <a:bodyPr>
                      <a:noAutofit/>
                    </a:bodyPr>
                    <a:lstStyle/>
                    <a:p>
                      <a:pPr lvl="0" rtl="0" algn="ctr">
                        <a:lnSpc>
                          <a:spcPct val="115000"/>
                        </a:lnSpc>
                        <a:spcBef>
                          <a:spcPts val="0"/>
                        </a:spcBef>
                        <a:buNone/>
                      </a:pPr>
                      <a:r>
                        <a:rPr b="1" lang="zh-TW" sz="1800">
                          <a:solidFill>
                            <a:srgbClr val="FFFFFF"/>
                          </a:solidFill>
                        </a:rPr>
                        <a:t>會員</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rtl="0" algn="ctr">
                        <a:lnSpc>
                          <a:spcPct val="115000"/>
                        </a:lnSpc>
                        <a:spcBef>
                          <a:spcPts val="0"/>
                        </a:spcBef>
                        <a:buNone/>
                      </a:pPr>
                      <a:r>
                        <a:rPr b="1" lang="zh-TW" sz="1800">
                          <a:solidFill>
                            <a:srgbClr val="FFFFFF"/>
                          </a:solidFill>
                        </a:rPr>
                        <a:t>年齡</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rtl="0" algn="ctr">
                        <a:lnSpc>
                          <a:spcPct val="115000"/>
                        </a:lnSpc>
                        <a:spcBef>
                          <a:spcPts val="0"/>
                        </a:spcBef>
                        <a:buNone/>
                      </a:pPr>
                      <a:r>
                        <a:rPr b="1" lang="zh-TW" sz="1800">
                          <a:solidFill>
                            <a:srgbClr val="FFFFFF"/>
                          </a:solidFill>
                        </a:rPr>
                        <a:t>平均月收入</a:t>
                      </a:r>
                      <a:r>
                        <a:rPr b="1" lang="zh-TW" sz="1800">
                          <a:solidFill>
                            <a:srgbClr val="FFFFFF"/>
                          </a:solidFill>
                          <a:latin typeface="Times New Roman"/>
                          <a:ea typeface="Times New Roman"/>
                          <a:cs typeface="Times New Roman"/>
                          <a:sym typeface="Times New Roman"/>
                        </a:rPr>
                        <a:t> (</a:t>
                      </a:r>
                      <a:r>
                        <a:rPr b="1" lang="zh-TW" sz="1800">
                          <a:solidFill>
                            <a:srgbClr val="FFFFFF"/>
                          </a:solidFill>
                        </a:rPr>
                        <a:t>千</a:t>
                      </a:r>
                      <a:r>
                        <a:rPr b="1" lang="zh-TW" sz="1800">
                          <a:solidFill>
                            <a:srgbClr val="FFFFFF"/>
                          </a:solidFill>
                          <a:latin typeface="Times New Roman"/>
                          <a:ea typeface="Times New Roman"/>
                          <a:cs typeface="Times New Roman"/>
                          <a:sym typeface="Times New Roman"/>
                        </a:rPr>
                        <a:t>)</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4CCCC"/>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43</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40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3F3F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7</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55</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38</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CFE2F3"/>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27" name="Shape 227"/>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a:spcBef>
                <a:spcPts val="0"/>
              </a:spcBef>
              <a:buNone/>
            </a:pPr>
            <a:r>
              <a:t/>
            </a:r>
            <a:endParaRPr/>
          </a:p>
        </p:txBody>
      </p:sp>
      <p:sp>
        <p:nvSpPr>
          <p:cNvPr id="228" name="Shape 228"/>
          <p:cNvSpPr txBox="1"/>
          <p:nvPr/>
        </p:nvSpPr>
        <p:spPr>
          <a:xfrm>
            <a:off x="476250" y="169425"/>
            <a:ext cx="8191500" cy="913500"/>
          </a:xfrm>
          <a:prstGeom prst="rect">
            <a:avLst/>
          </a:prstGeom>
          <a:noFill/>
          <a:ln>
            <a:noFill/>
          </a:ln>
        </p:spPr>
        <p:txBody>
          <a:bodyPr anchorCtr="0" anchor="ctr" bIns="91425" lIns="91425" rIns="91425" tIns="91425">
            <a:noAutofit/>
          </a:bodyPr>
          <a:lstStyle/>
          <a:p>
            <a:pPr lvl="0" rtl="0" algn="ctr">
              <a:spcBef>
                <a:spcPts val="0"/>
              </a:spcBef>
              <a:buNone/>
            </a:pPr>
            <a:r>
              <a:rPr b="1" lang="zh-TW" sz="4000">
                <a:solidFill>
                  <a:srgbClr val="FFFFFF"/>
                </a:solidFill>
                <a:latin typeface="Microsoft JhengHei"/>
                <a:ea typeface="Microsoft JhengHei"/>
                <a:cs typeface="Microsoft JhengHei"/>
                <a:sym typeface="Microsoft JhengHei"/>
              </a:rPr>
              <a:t>本週的老闆</a:t>
            </a:r>
          </a:p>
        </p:txBody>
      </p:sp>
      <p:pic>
        <p:nvPicPr>
          <p:cNvPr id="229" name="Shape 229"/>
          <p:cNvPicPr preferRelativeResize="0"/>
          <p:nvPr/>
        </p:nvPicPr>
        <p:blipFill>
          <a:blip r:embed="rId3">
            <a:alphaModFix/>
          </a:blip>
          <a:stretch>
            <a:fillRect/>
          </a:stretch>
        </p:blipFill>
        <p:spPr>
          <a:xfrm>
            <a:off x="1163600" y="1509499"/>
            <a:ext cx="6816799" cy="3726525"/>
          </a:xfrm>
          <a:prstGeom prst="rect">
            <a:avLst/>
          </a:prstGeom>
          <a:noFill/>
          <a:ln>
            <a:noFill/>
          </a:ln>
        </p:spPr>
      </p:pic>
      <p:sp>
        <p:nvSpPr>
          <p:cNvPr id="230" name="Shape 230"/>
          <p:cNvSpPr txBox="1"/>
          <p:nvPr/>
        </p:nvSpPr>
        <p:spPr>
          <a:xfrm>
            <a:off x="0" y="5557850"/>
            <a:ext cx="9144000" cy="673500"/>
          </a:xfrm>
          <a:prstGeom prst="rect">
            <a:avLst/>
          </a:prstGeom>
          <a:solidFill>
            <a:srgbClr val="000000"/>
          </a:solidFill>
          <a:ln>
            <a:noFill/>
          </a:ln>
        </p:spPr>
        <p:txBody>
          <a:bodyPr anchorCtr="0" anchor="ctr" bIns="91425" lIns="91425" rIns="91425" tIns="91425">
            <a:noAutofit/>
          </a:bodyPr>
          <a:lstStyle/>
          <a:p>
            <a:pPr lvl="0" rtl="0" algn="ctr">
              <a:spcBef>
                <a:spcPts val="0"/>
              </a:spcBef>
              <a:buNone/>
            </a:pPr>
            <a:r>
              <a:rPr lang="zh-TW" sz="3200">
                <a:solidFill>
                  <a:srgbClr val="FFFFFF"/>
                </a:solidFill>
              </a:rPr>
              <a:t>「</a:t>
            </a:r>
            <a:r>
              <a:rPr lang="zh-TW" sz="3200">
                <a:solidFill>
                  <a:srgbClr val="FFFFFF"/>
                </a:solidFill>
              </a:rPr>
              <a:t>太複雜了！給我再簡單一點的分析結果！</a:t>
            </a:r>
            <a:r>
              <a:rPr lang="zh-TW" sz="3200">
                <a:solidFill>
                  <a:srgbClr val="FFFFFF"/>
                </a:solidFill>
              </a:rPr>
              <a:t>」</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Shape 977"/>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978" name="Shape 978"/>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b="0" lang="zh-TW" sz="3200">
                <a:solidFill>
                  <a:schemeClr val="dk1"/>
                </a:solidFill>
              </a:rPr>
              <a:t>相似度的計算</a:t>
            </a:r>
          </a:p>
          <a:p>
            <a:pPr lvl="0" rtl="0">
              <a:spcBef>
                <a:spcPts val="0"/>
              </a:spcBef>
              <a:buNone/>
            </a:pPr>
            <a:r>
              <a:rPr lang="zh-TW">
                <a:solidFill>
                  <a:schemeClr val="dk1"/>
                </a:solidFill>
              </a:rPr>
              <a:t>歐基里得</a:t>
            </a:r>
            <a:r>
              <a:rPr lang="zh-TW">
                <a:solidFill>
                  <a:schemeClr val="dk1"/>
                </a:solidFill>
              </a:rPr>
              <a:t>距離 </a:t>
            </a:r>
            <a:r>
              <a:rPr lang="zh-TW" sz="2400">
                <a:solidFill>
                  <a:schemeClr val="dk1"/>
                </a:solidFill>
              </a:rPr>
              <a:t>(Euclidean distance)</a:t>
            </a:r>
          </a:p>
        </p:txBody>
      </p:sp>
      <p:sp>
        <p:nvSpPr>
          <p:cNvPr id="979" name="Shape 979"/>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980" name="Shape 980"/>
          <p:cNvSpPr txBox="1"/>
          <p:nvPr>
            <p:ph idx="1" type="body"/>
          </p:nvPr>
        </p:nvSpPr>
        <p:spPr>
          <a:xfrm>
            <a:off x="609600" y="1791150"/>
            <a:ext cx="4019400" cy="4711800"/>
          </a:xfrm>
          <a:prstGeom prst="rect">
            <a:avLst/>
          </a:prstGeom>
        </p:spPr>
        <p:txBody>
          <a:bodyPr anchorCtr="0" anchor="t" bIns="91425" lIns="91425" rIns="91425" tIns="91425">
            <a:noAutofit/>
          </a:bodyPr>
          <a:lstStyle/>
          <a:p>
            <a:pPr indent="0" lvl="0" marL="0" rtl="0" algn="ctr">
              <a:lnSpc>
                <a:spcPct val="150000"/>
              </a:lnSpc>
              <a:spcBef>
                <a:spcPts val="0"/>
              </a:spcBef>
              <a:buNone/>
            </a:pPr>
            <a:r>
              <a:rPr lang="zh-TW"/>
              <a:t>資料點x</a:t>
            </a:r>
            <a:r>
              <a:rPr baseline="-25000" lang="zh-TW"/>
              <a:t>i</a:t>
            </a:r>
            <a:r>
              <a:rPr lang="zh-TW"/>
              <a:t>=&lt;x</a:t>
            </a:r>
            <a:r>
              <a:rPr baseline="-25000" lang="zh-TW"/>
              <a:t>i1</a:t>
            </a:r>
            <a:r>
              <a:rPr lang="zh-TW"/>
              <a:t>,x</a:t>
            </a:r>
            <a:r>
              <a:rPr baseline="-25000" lang="zh-TW"/>
              <a:t>i2</a:t>
            </a:r>
            <a:r>
              <a:rPr lang="zh-TW"/>
              <a:t>,...,x</a:t>
            </a:r>
            <a:r>
              <a:rPr baseline="-25000" lang="zh-TW"/>
              <a:t>ik</a:t>
            </a:r>
            <a:r>
              <a:rPr lang="zh-TW"/>
              <a:t>&gt;和資料點x</a:t>
            </a:r>
            <a:r>
              <a:rPr baseline="-25000" lang="zh-TW"/>
              <a:t>j</a:t>
            </a:r>
            <a:r>
              <a:rPr lang="zh-TW"/>
              <a:t>=&lt;x</a:t>
            </a:r>
            <a:r>
              <a:rPr baseline="-25000" lang="zh-TW"/>
              <a:t>j1</a:t>
            </a:r>
            <a:r>
              <a:rPr lang="zh-TW"/>
              <a:t>,x</a:t>
            </a:r>
            <a:r>
              <a:rPr baseline="-25000" lang="zh-TW"/>
              <a:t>j2</a:t>
            </a:r>
            <a:r>
              <a:rPr lang="zh-TW"/>
              <a:t>,...,x</a:t>
            </a:r>
            <a:r>
              <a:rPr baseline="-25000" lang="zh-TW"/>
              <a:t>jk</a:t>
            </a:r>
            <a:r>
              <a:rPr lang="zh-TW"/>
              <a:t>&gt;</a:t>
            </a:r>
            <a:br>
              <a:rPr lang="zh-TW"/>
            </a:br>
            <a:r>
              <a:rPr lang="zh-TW"/>
              <a:t>之間的</a:t>
            </a:r>
            <a:r>
              <a:rPr lang="zh-TW"/>
              <a:t>歐基里得</a:t>
            </a:r>
            <a:r>
              <a:rPr lang="zh-TW"/>
              <a:t>距離算法</a:t>
            </a:r>
          </a:p>
        </p:txBody>
      </p:sp>
      <p:grpSp>
        <p:nvGrpSpPr>
          <p:cNvPr id="981" name="Shape 981"/>
          <p:cNvGrpSpPr/>
          <p:nvPr/>
        </p:nvGrpSpPr>
        <p:grpSpPr>
          <a:xfrm>
            <a:off x="653748" y="3815393"/>
            <a:ext cx="4321486" cy="2002888"/>
            <a:chOff x="286250" y="3340375"/>
            <a:chExt cx="5765826" cy="2672300"/>
          </a:xfrm>
        </p:grpSpPr>
        <p:pic>
          <p:nvPicPr>
            <p:cNvPr id="982" name="Shape 982"/>
            <p:cNvPicPr preferRelativeResize="0"/>
            <p:nvPr/>
          </p:nvPicPr>
          <p:blipFill rotWithShape="1">
            <a:blip r:embed="rId3">
              <a:alphaModFix/>
            </a:blip>
            <a:srcRect b="0" l="54572" r="0" t="32804"/>
            <a:stretch/>
          </p:blipFill>
          <p:spPr>
            <a:xfrm>
              <a:off x="1898099" y="4993799"/>
              <a:ext cx="4153976" cy="1018875"/>
            </a:xfrm>
            <a:prstGeom prst="rect">
              <a:avLst/>
            </a:prstGeom>
            <a:noFill/>
            <a:ln>
              <a:noFill/>
            </a:ln>
          </p:spPr>
        </p:pic>
        <p:grpSp>
          <p:nvGrpSpPr>
            <p:cNvPr id="983" name="Shape 983"/>
            <p:cNvGrpSpPr/>
            <p:nvPr/>
          </p:nvGrpSpPr>
          <p:grpSpPr>
            <a:xfrm>
              <a:off x="286250" y="3340375"/>
              <a:ext cx="5374200" cy="1516250"/>
              <a:chOff x="286250" y="3340375"/>
              <a:chExt cx="5374200" cy="1516250"/>
            </a:xfrm>
          </p:grpSpPr>
          <p:pic>
            <p:nvPicPr>
              <p:cNvPr id="984" name="Shape 984"/>
              <p:cNvPicPr preferRelativeResize="0"/>
              <p:nvPr/>
            </p:nvPicPr>
            <p:blipFill rotWithShape="1">
              <a:blip r:embed="rId3">
                <a:alphaModFix/>
              </a:blip>
              <a:srcRect b="0" l="0" r="41228" t="0"/>
              <a:stretch/>
            </p:blipFill>
            <p:spPr>
              <a:xfrm>
                <a:off x="286250" y="3340375"/>
                <a:ext cx="5374149" cy="1516250"/>
              </a:xfrm>
              <a:prstGeom prst="rect">
                <a:avLst/>
              </a:prstGeom>
              <a:noFill/>
              <a:ln>
                <a:noFill/>
              </a:ln>
            </p:spPr>
          </p:pic>
          <p:sp>
            <p:nvSpPr>
              <p:cNvPr id="985" name="Shape 985"/>
              <p:cNvSpPr/>
              <p:nvPr/>
            </p:nvSpPr>
            <p:spPr>
              <a:xfrm>
                <a:off x="5287550" y="3976950"/>
                <a:ext cx="372900" cy="4182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grpSp>
      <p:pic>
        <p:nvPicPr>
          <p:cNvPr id="986" name="Shape 986"/>
          <p:cNvPicPr preferRelativeResize="0"/>
          <p:nvPr/>
        </p:nvPicPr>
        <p:blipFill rotWithShape="1">
          <a:blip r:embed="rId4">
            <a:alphaModFix/>
          </a:blip>
          <a:srcRect b="0" l="0" r="48817" t="0"/>
          <a:stretch/>
        </p:blipFill>
        <p:spPr>
          <a:xfrm>
            <a:off x="5136243" y="2480350"/>
            <a:ext cx="3095725" cy="2581275"/>
          </a:xfrm>
          <a:prstGeom prst="rect">
            <a:avLst/>
          </a:prstGeom>
          <a:noFill/>
          <a:ln>
            <a:noFill/>
          </a:ln>
        </p:spPr>
      </p:pic>
      <p:sp>
        <p:nvSpPr>
          <p:cNvPr id="987" name="Shape 987"/>
          <p:cNvSpPr/>
          <p:nvPr/>
        </p:nvSpPr>
        <p:spPr>
          <a:xfrm>
            <a:off x="5603900" y="3558925"/>
            <a:ext cx="926400" cy="339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Shape 993"/>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solidFill>
                  <a:schemeClr val="dk1"/>
                </a:solidFill>
              </a:rPr>
              <a:t>畢氏定理⇨</a:t>
            </a:r>
            <a:r>
              <a:rPr lang="zh-TW"/>
              <a:t>歐基里得距離</a:t>
            </a:r>
          </a:p>
        </p:txBody>
      </p:sp>
      <p:sp>
        <p:nvSpPr>
          <p:cNvPr id="994" name="Shape 994"/>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995" name="Shape 995"/>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996" name="Shape 996"/>
          <p:cNvPicPr preferRelativeResize="0"/>
          <p:nvPr/>
        </p:nvPicPr>
        <p:blipFill rotWithShape="1">
          <a:blip r:embed="rId3">
            <a:alphaModFix/>
          </a:blip>
          <a:srcRect b="0" l="0" r="48817" t="0"/>
          <a:stretch/>
        </p:blipFill>
        <p:spPr>
          <a:xfrm>
            <a:off x="5136243" y="2480350"/>
            <a:ext cx="3095725" cy="2581275"/>
          </a:xfrm>
          <a:prstGeom prst="rect">
            <a:avLst/>
          </a:prstGeom>
          <a:noFill/>
          <a:ln>
            <a:noFill/>
          </a:ln>
        </p:spPr>
      </p:pic>
      <p:sp>
        <p:nvSpPr>
          <p:cNvPr id="997" name="Shape 997"/>
          <p:cNvSpPr/>
          <p:nvPr/>
        </p:nvSpPr>
        <p:spPr>
          <a:xfrm>
            <a:off x="5603900" y="3558925"/>
            <a:ext cx="926400" cy="3390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998" name="Shape 998"/>
          <p:cNvCxnSpPr/>
          <p:nvPr/>
        </p:nvCxnSpPr>
        <p:spPr>
          <a:xfrm>
            <a:off x="6219650" y="4208575"/>
            <a:ext cx="937800" cy="0"/>
          </a:xfrm>
          <a:prstGeom prst="straightConnector1">
            <a:avLst/>
          </a:prstGeom>
          <a:noFill/>
          <a:ln cap="flat" cmpd="sng" w="9525">
            <a:solidFill>
              <a:srgbClr val="FF0000"/>
            </a:solidFill>
            <a:prstDash val="solid"/>
            <a:round/>
            <a:headEnd len="lg" w="lg" type="none"/>
            <a:tailEnd len="lg" w="lg" type="none"/>
          </a:ln>
        </p:spPr>
      </p:cxnSp>
      <p:cxnSp>
        <p:nvCxnSpPr>
          <p:cNvPr id="999" name="Shape 999"/>
          <p:cNvCxnSpPr/>
          <p:nvPr/>
        </p:nvCxnSpPr>
        <p:spPr>
          <a:xfrm>
            <a:off x="7191350" y="3536325"/>
            <a:ext cx="0" cy="666600"/>
          </a:xfrm>
          <a:prstGeom prst="straightConnector1">
            <a:avLst/>
          </a:prstGeom>
          <a:noFill/>
          <a:ln cap="flat" cmpd="sng" w="9525">
            <a:solidFill>
              <a:srgbClr val="FF0000"/>
            </a:solidFill>
            <a:prstDash val="solid"/>
            <a:round/>
            <a:headEnd len="lg" w="lg" type="none"/>
            <a:tailEnd len="lg" w="lg" type="none"/>
          </a:ln>
        </p:spPr>
      </p:cxnSp>
      <p:pic>
        <p:nvPicPr>
          <p:cNvPr id="1000" name="Shape 1000"/>
          <p:cNvPicPr preferRelativeResize="0"/>
          <p:nvPr/>
        </p:nvPicPr>
        <p:blipFill>
          <a:blip r:embed="rId4">
            <a:alphaModFix/>
          </a:blip>
          <a:stretch>
            <a:fillRect/>
          </a:stretch>
        </p:blipFill>
        <p:spPr>
          <a:xfrm>
            <a:off x="1463000" y="2013625"/>
            <a:ext cx="2543175" cy="3048000"/>
          </a:xfrm>
          <a:prstGeom prst="rect">
            <a:avLst/>
          </a:prstGeom>
          <a:noFill/>
          <a:ln>
            <a:noFill/>
          </a:ln>
        </p:spPr>
      </p:pic>
      <p:sp>
        <p:nvSpPr>
          <p:cNvPr id="1001" name="Shape 1001"/>
          <p:cNvSpPr txBox="1"/>
          <p:nvPr/>
        </p:nvSpPr>
        <p:spPr>
          <a:xfrm>
            <a:off x="1187037" y="5332112"/>
            <a:ext cx="3095100" cy="400500"/>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zh-TW" sz="3200"/>
              <a:t>c</a:t>
            </a:r>
            <a:r>
              <a:rPr baseline="30000" lang="zh-TW" sz="3200"/>
              <a:t>2</a:t>
            </a:r>
            <a:r>
              <a:rPr lang="zh-TW" sz="3200"/>
              <a:t>=a</a:t>
            </a:r>
            <a:r>
              <a:rPr baseline="30000" lang="zh-TW" sz="3200"/>
              <a:t>2</a:t>
            </a:r>
            <a:r>
              <a:rPr lang="zh-TW" sz="3200"/>
              <a:t>+b</a:t>
            </a:r>
            <a:r>
              <a:rPr baseline="30000" lang="zh-TW" sz="3200"/>
              <a:t>2</a:t>
            </a:r>
          </a:p>
        </p:txBody>
      </p:sp>
      <p:sp>
        <p:nvSpPr>
          <p:cNvPr id="1002" name="Shape 1002"/>
          <p:cNvSpPr/>
          <p:nvPr/>
        </p:nvSpPr>
        <p:spPr>
          <a:xfrm flipH="1">
            <a:off x="4192000" y="3607275"/>
            <a:ext cx="1049400" cy="524700"/>
          </a:xfrm>
          <a:prstGeom prst="leftArrow">
            <a:avLst>
              <a:gd fmla="val 50000" name="adj1"/>
              <a:gd fmla="val 50000" name="adj2"/>
            </a:avLst>
          </a:prstGeom>
          <a:solidFill>
            <a:srgbClr val="C9DAF8"/>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Shape 1008"/>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歐基里得距離計算</a:t>
            </a:r>
          </a:p>
        </p:txBody>
      </p:sp>
      <p:sp>
        <p:nvSpPr>
          <p:cNvPr id="1009" name="Shape 100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010" name="Shape 1010"/>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graphicFrame>
        <p:nvGraphicFramePr>
          <p:cNvPr id="1011" name="Shape 1011"/>
          <p:cNvGraphicFramePr/>
          <p:nvPr/>
        </p:nvGraphicFramePr>
        <p:xfrm>
          <a:off x="679625" y="2123500"/>
          <a:ext cx="3000000" cy="3000000"/>
        </p:xfrm>
        <a:graphic>
          <a:graphicData uri="http://schemas.openxmlformats.org/drawingml/2006/table">
            <a:tbl>
              <a:tblPr>
                <a:noFill/>
                <a:tableStyleId>{67A26F6E-75EE-4531-BA3E-108E722BB44D}</a:tableStyleId>
              </a:tblPr>
              <a:tblGrid>
                <a:gridCol w="704850"/>
                <a:gridCol w="704850"/>
                <a:gridCol w="1638300"/>
              </a:tblGrid>
              <a:tr h="276225">
                <a:tc>
                  <a:txBody>
                    <a:bodyPr>
                      <a:noAutofit/>
                    </a:bodyPr>
                    <a:lstStyle/>
                    <a:p>
                      <a:pPr lvl="0" rtl="0" algn="ctr">
                        <a:lnSpc>
                          <a:spcPct val="115000"/>
                        </a:lnSpc>
                        <a:spcBef>
                          <a:spcPts val="0"/>
                        </a:spcBef>
                        <a:buNone/>
                      </a:pPr>
                      <a:r>
                        <a:rPr b="1" lang="zh-TW" sz="1800">
                          <a:solidFill>
                            <a:srgbClr val="FFFFFF"/>
                          </a:solidFill>
                        </a:rPr>
                        <a:t>會員</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rtl="0" algn="ctr">
                        <a:lnSpc>
                          <a:spcPct val="115000"/>
                        </a:lnSpc>
                        <a:spcBef>
                          <a:spcPts val="0"/>
                        </a:spcBef>
                        <a:buNone/>
                      </a:pPr>
                      <a:r>
                        <a:rPr b="1" lang="zh-TW" sz="1800">
                          <a:solidFill>
                            <a:srgbClr val="FFFFFF"/>
                          </a:solidFill>
                        </a:rPr>
                        <a:t>年齡</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c>
                  <a:txBody>
                    <a:bodyPr>
                      <a:noAutofit/>
                    </a:bodyPr>
                    <a:lstStyle/>
                    <a:p>
                      <a:pPr lvl="0" rtl="0" algn="ctr">
                        <a:lnSpc>
                          <a:spcPct val="115000"/>
                        </a:lnSpc>
                        <a:spcBef>
                          <a:spcPts val="0"/>
                        </a:spcBef>
                        <a:buNone/>
                      </a:pPr>
                      <a:r>
                        <a:rPr b="1" lang="zh-TW" sz="1800">
                          <a:solidFill>
                            <a:srgbClr val="FFFFFF"/>
                          </a:solidFill>
                        </a:rPr>
                        <a:t>平均月收入</a:t>
                      </a:r>
                      <a:r>
                        <a:rPr b="1" lang="zh-TW" sz="1800">
                          <a:solidFill>
                            <a:srgbClr val="FFFFFF"/>
                          </a:solidFill>
                          <a:latin typeface="Times New Roman"/>
                          <a:ea typeface="Times New Roman"/>
                          <a:cs typeface="Times New Roman"/>
                          <a:sym typeface="Times New Roman"/>
                        </a:rPr>
                        <a:t> (</a:t>
                      </a:r>
                      <a:r>
                        <a:rPr b="1" lang="zh-TW" sz="1800">
                          <a:solidFill>
                            <a:srgbClr val="FFFFFF"/>
                          </a:solidFill>
                        </a:rPr>
                        <a:t>千</a:t>
                      </a:r>
                      <a:r>
                        <a:rPr b="1" lang="zh-TW" sz="1800">
                          <a:solidFill>
                            <a:srgbClr val="FFFFFF"/>
                          </a:solidFill>
                          <a:latin typeface="Times New Roman"/>
                          <a:ea typeface="Times New Roman"/>
                          <a:cs typeface="Times New Roman"/>
                          <a:sym typeface="Times New Roman"/>
                        </a:rPr>
                        <a:t>)</a:t>
                      </a:r>
                    </a:p>
                  </a:txBody>
                  <a:tcPr marT="91425" marB="91425" marR="91425" marL="91425" anchor="ctr">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chemeClr val="accent1"/>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20</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D9EAD3"/>
                    </a:solidFill>
                  </a:tcPr>
                </a:tc>
              </a:tr>
              <a:tr h="257175">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21</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zh-TW" sz="2400">
                          <a:latin typeface="Times New Roman"/>
                          <a:ea typeface="Times New Roman"/>
                          <a:cs typeface="Times New Roman"/>
                          <a:sym typeface="Times New Roman"/>
                        </a:rPr>
                        <a:t>26</a:t>
                      </a:r>
                    </a:p>
                  </a:txBody>
                  <a:tcPr marT="91425" marB="91425" marR="91425" marL="91425">
                    <a:lnL cap="flat" cmpd="sng" w="28575">
                      <a:solidFill>
                        <a:srgbClr val="FFFFFF"/>
                      </a:solidFill>
                      <a:prstDash val="solid"/>
                      <a:round/>
                      <a:headEnd len="med" w="med" type="none"/>
                      <a:tailEnd len="med" w="med" type="none"/>
                    </a:lnL>
                    <a:lnR cap="flat" cmpd="sng" w="28575">
                      <a:solidFill>
                        <a:srgbClr val="FFFFFF"/>
                      </a:solidFill>
                      <a:prstDash val="solid"/>
                      <a:round/>
                      <a:headEnd len="med" w="med" type="none"/>
                      <a:tailEnd len="med" w="med" type="none"/>
                    </a:lnR>
                    <a:lnT cap="flat" cmpd="sng" w="28575">
                      <a:solidFill>
                        <a:srgbClr val="FFFFFF"/>
                      </a:solidFill>
                      <a:prstDash val="solid"/>
                      <a:round/>
                      <a:headEnd len="med" w="med" type="none"/>
                      <a:tailEnd len="med" w="med" type="none"/>
                    </a:lnT>
                    <a:lnB cap="flat" cmpd="sng" w="28575">
                      <a:solidFill>
                        <a:srgbClr val="FFFFFF"/>
                      </a:solidFill>
                      <a:prstDash val="solid"/>
                      <a:round/>
                      <a:headEnd len="med" w="med" type="none"/>
                      <a:tailEnd len="med" w="med" type="none"/>
                    </a:lnB>
                    <a:solidFill>
                      <a:srgbClr val="F4CCCC"/>
                    </a:solidFill>
                  </a:tcPr>
                </a:tc>
              </a:tr>
            </a:tbl>
          </a:graphicData>
        </a:graphic>
      </p:graphicFrame>
      <p:pic>
        <p:nvPicPr>
          <p:cNvPr id="1012" name="Shape 1012"/>
          <p:cNvPicPr preferRelativeResize="0"/>
          <p:nvPr/>
        </p:nvPicPr>
        <p:blipFill rotWithShape="1">
          <a:blip r:embed="rId3">
            <a:alphaModFix/>
          </a:blip>
          <a:srcRect b="0" l="0" r="48817" t="0"/>
          <a:stretch/>
        </p:blipFill>
        <p:spPr>
          <a:xfrm>
            <a:off x="5627228" y="2014100"/>
            <a:ext cx="2417070" cy="2015399"/>
          </a:xfrm>
          <a:prstGeom prst="rect">
            <a:avLst/>
          </a:prstGeom>
          <a:noFill/>
          <a:ln>
            <a:noFill/>
          </a:ln>
        </p:spPr>
      </p:pic>
      <p:sp>
        <p:nvSpPr>
          <p:cNvPr id="1013" name="Shape 1013"/>
          <p:cNvSpPr/>
          <p:nvPr/>
        </p:nvSpPr>
        <p:spPr>
          <a:xfrm>
            <a:off x="6660750" y="1694725"/>
            <a:ext cx="2007000" cy="779700"/>
          </a:xfrm>
          <a:prstGeom prst="wedgeRoundRectCallout">
            <a:avLst>
              <a:gd fmla="val -23753" name="adj1"/>
              <a:gd fmla="val 86213" name="adj2"/>
              <a:gd fmla="val 0" name="adj3"/>
            </a:avLst>
          </a:prstGeom>
          <a:solidFill>
            <a:schemeClr val="accent2"/>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2400">
                <a:solidFill>
                  <a:srgbClr val="FFFFFF"/>
                </a:solidFill>
              </a:rPr>
              <a:t>x</a:t>
            </a:r>
            <a:r>
              <a:rPr baseline="-25000" lang="zh-TW" sz="2400">
                <a:solidFill>
                  <a:srgbClr val="FFFFFF"/>
                </a:solidFill>
              </a:rPr>
              <a:t>2</a:t>
            </a:r>
            <a:r>
              <a:rPr lang="zh-TW" sz="2400">
                <a:solidFill>
                  <a:srgbClr val="FFFFFF"/>
                </a:solidFill>
              </a:rPr>
              <a:t>=&lt;21,26&gt;</a:t>
            </a:r>
          </a:p>
        </p:txBody>
      </p:sp>
      <p:sp>
        <p:nvSpPr>
          <p:cNvPr id="1014" name="Shape 1014"/>
          <p:cNvSpPr/>
          <p:nvPr/>
        </p:nvSpPr>
        <p:spPr>
          <a:xfrm>
            <a:off x="3758100" y="3457250"/>
            <a:ext cx="2007000" cy="779700"/>
          </a:xfrm>
          <a:prstGeom prst="wedgeRoundRectCallout">
            <a:avLst>
              <a:gd fmla="val 74056" name="adj1"/>
              <a:gd fmla="val -57246" name="adj2"/>
              <a:gd fmla="val 0" name="adj3"/>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2400">
                <a:solidFill>
                  <a:srgbClr val="FFFFFF"/>
                </a:solidFill>
              </a:rPr>
              <a:t>x</a:t>
            </a:r>
            <a:r>
              <a:rPr baseline="-25000" lang="zh-TW" sz="2400">
                <a:solidFill>
                  <a:srgbClr val="FFFFFF"/>
                </a:solidFill>
              </a:rPr>
              <a:t>1</a:t>
            </a:r>
            <a:r>
              <a:rPr lang="zh-TW" sz="2400">
                <a:solidFill>
                  <a:srgbClr val="FFFFFF"/>
                </a:solidFill>
              </a:rPr>
              <a:t>=&lt;20,20&gt;</a:t>
            </a:r>
          </a:p>
        </p:txBody>
      </p:sp>
      <p:sp>
        <p:nvSpPr>
          <p:cNvPr id="1015" name="Shape 1015"/>
          <p:cNvSpPr txBox="1"/>
          <p:nvPr>
            <p:ph idx="1" type="body"/>
          </p:nvPr>
        </p:nvSpPr>
        <p:spPr>
          <a:xfrm>
            <a:off x="239650" y="4440200"/>
            <a:ext cx="4019400" cy="2062800"/>
          </a:xfrm>
          <a:prstGeom prst="rect">
            <a:avLst/>
          </a:prstGeom>
        </p:spPr>
        <p:txBody>
          <a:bodyPr anchorCtr="0" anchor="t" bIns="91425" lIns="91425" rIns="91425" tIns="91425">
            <a:noAutofit/>
          </a:bodyPr>
          <a:lstStyle/>
          <a:p>
            <a:pPr indent="-69850" lvl="0" marL="0" rtl="0" algn="ctr">
              <a:lnSpc>
                <a:spcPct val="150000"/>
              </a:lnSpc>
              <a:spcBef>
                <a:spcPts val="0"/>
              </a:spcBef>
              <a:buClr>
                <a:schemeClr val="dk1"/>
              </a:buClr>
              <a:buSzPct val="45833"/>
              <a:buFont typeface="Arial"/>
              <a:buNone/>
            </a:pPr>
            <a:r>
              <a:rPr lang="zh-TW">
                <a:solidFill>
                  <a:srgbClr val="274E13"/>
                </a:solidFill>
              </a:rPr>
              <a:t>會員x</a:t>
            </a:r>
            <a:r>
              <a:rPr baseline="-25000" lang="zh-TW">
                <a:solidFill>
                  <a:srgbClr val="274E13"/>
                </a:solidFill>
              </a:rPr>
              <a:t>1</a:t>
            </a:r>
            <a:r>
              <a:rPr lang="zh-TW">
                <a:solidFill>
                  <a:srgbClr val="274E13"/>
                </a:solidFill>
              </a:rPr>
              <a:t>=&lt;20, 20&gt;</a:t>
            </a:r>
            <a:r>
              <a:rPr lang="zh-TW"/>
              <a:t> 與</a:t>
            </a:r>
            <a:br>
              <a:rPr lang="zh-TW"/>
            </a:br>
            <a:r>
              <a:rPr lang="zh-TW">
                <a:solidFill>
                  <a:srgbClr val="FF0000"/>
                </a:solidFill>
              </a:rPr>
              <a:t>會員x</a:t>
            </a:r>
            <a:r>
              <a:rPr baseline="-25000" lang="zh-TW">
                <a:solidFill>
                  <a:srgbClr val="FF0000"/>
                </a:solidFill>
              </a:rPr>
              <a:t>2</a:t>
            </a:r>
            <a:r>
              <a:rPr lang="zh-TW">
                <a:solidFill>
                  <a:srgbClr val="FF0000"/>
                </a:solidFill>
              </a:rPr>
              <a:t>=&lt;21, 26&gt;</a:t>
            </a:r>
          </a:p>
          <a:p>
            <a:pPr indent="-69850" lvl="0" marL="0" rtl="0" algn="ctr">
              <a:lnSpc>
                <a:spcPct val="150000"/>
              </a:lnSpc>
              <a:spcBef>
                <a:spcPts val="0"/>
              </a:spcBef>
              <a:buClr>
                <a:schemeClr val="dk1"/>
              </a:buClr>
              <a:buSzPct val="45833"/>
              <a:buFont typeface="Arial"/>
              <a:buNone/>
            </a:pPr>
            <a:r>
              <a:rPr lang="zh-TW"/>
              <a:t>之間的歐基里得距離為：</a:t>
            </a:r>
          </a:p>
          <a:p>
            <a:pPr indent="0" lvl="0" marL="0" rtl="0" algn="ctr">
              <a:lnSpc>
                <a:spcPct val="150000"/>
              </a:lnSpc>
              <a:spcBef>
                <a:spcPts val="0"/>
              </a:spcBef>
              <a:buNone/>
            </a:pPr>
            <a:r>
              <a:t/>
            </a:r>
            <a:endParaRPr/>
          </a:p>
        </p:txBody>
      </p:sp>
      <p:grpSp>
        <p:nvGrpSpPr>
          <p:cNvPr id="1016" name="Shape 1016"/>
          <p:cNvGrpSpPr/>
          <p:nvPr/>
        </p:nvGrpSpPr>
        <p:grpSpPr>
          <a:xfrm>
            <a:off x="4462491" y="4630375"/>
            <a:ext cx="2000083" cy="571575"/>
            <a:chOff x="4598066" y="4630375"/>
            <a:chExt cx="2000083" cy="571575"/>
          </a:xfrm>
        </p:grpSpPr>
        <p:pic>
          <p:nvPicPr>
            <p:cNvPr id="1017" name="Shape 1017"/>
            <p:cNvPicPr preferRelativeResize="0"/>
            <p:nvPr/>
          </p:nvPicPr>
          <p:blipFill rotWithShape="1">
            <a:blip r:embed="rId4">
              <a:alphaModFix/>
            </a:blip>
            <a:srcRect b="0" l="0" r="64680" t="0"/>
            <a:stretch/>
          </p:blipFill>
          <p:spPr>
            <a:xfrm>
              <a:off x="4598066" y="4630375"/>
              <a:ext cx="1920975" cy="571500"/>
            </a:xfrm>
            <a:prstGeom prst="rect">
              <a:avLst/>
            </a:prstGeom>
            <a:noFill/>
            <a:ln>
              <a:noFill/>
            </a:ln>
          </p:spPr>
        </p:pic>
        <p:sp>
          <p:nvSpPr>
            <p:cNvPr id="1018" name="Shape 1018"/>
            <p:cNvSpPr/>
            <p:nvPr/>
          </p:nvSpPr>
          <p:spPr>
            <a:xfrm>
              <a:off x="6414550" y="4920350"/>
              <a:ext cx="183600" cy="2742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9" name="Shape 1019"/>
            <p:cNvSpPr/>
            <p:nvPr/>
          </p:nvSpPr>
          <p:spPr>
            <a:xfrm>
              <a:off x="6315675" y="4979650"/>
              <a:ext cx="183600" cy="2223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1020" name="Shape 1020"/>
          <p:cNvGrpSpPr/>
          <p:nvPr/>
        </p:nvGrpSpPr>
        <p:grpSpPr>
          <a:xfrm>
            <a:off x="4912696" y="5437550"/>
            <a:ext cx="3755050" cy="571500"/>
            <a:chOff x="6281796" y="5607025"/>
            <a:chExt cx="3755050" cy="571500"/>
          </a:xfrm>
        </p:grpSpPr>
        <p:pic>
          <p:nvPicPr>
            <p:cNvPr id="1021" name="Shape 1021"/>
            <p:cNvPicPr preferRelativeResize="0"/>
            <p:nvPr/>
          </p:nvPicPr>
          <p:blipFill rotWithShape="1">
            <a:blip r:embed="rId4">
              <a:alphaModFix/>
            </a:blip>
            <a:srcRect b="0" l="30958" r="0" t="0"/>
            <a:stretch/>
          </p:blipFill>
          <p:spPr>
            <a:xfrm>
              <a:off x="6281796" y="5607025"/>
              <a:ext cx="3755050" cy="571500"/>
            </a:xfrm>
            <a:prstGeom prst="rect">
              <a:avLst/>
            </a:prstGeom>
            <a:noFill/>
            <a:ln>
              <a:noFill/>
            </a:ln>
          </p:spPr>
        </p:pic>
        <p:sp>
          <p:nvSpPr>
            <p:cNvPr id="1022" name="Shape 1022"/>
            <p:cNvSpPr/>
            <p:nvPr/>
          </p:nvSpPr>
          <p:spPr>
            <a:xfrm>
              <a:off x="6281800" y="5708400"/>
              <a:ext cx="107100" cy="2418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023" name="Shape 1023"/>
          <p:cNvSpPr/>
          <p:nvPr/>
        </p:nvSpPr>
        <p:spPr>
          <a:xfrm>
            <a:off x="8360650" y="5293250"/>
            <a:ext cx="384000" cy="7635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024" name="Shape 1024"/>
          <p:cNvSpPr/>
          <p:nvPr/>
        </p:nvSpPr>
        <p:spPr>
          <a:xfrm>
            <a:off x="5988050" y="2833025"/>
            <a:ext cx="703500" cy="2619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Shape 1030"/>
          <p:cNvSpPr txBox="1"/>
          <p:nvPr>
            <p:ph idx="1" type="body"/>
          </p:nvPr>
        </p:nvSpPr>
        <p:spPr>
          <a:xfrm>
            <a:off x="630237" y="2439813"/>
            <a:ext cx="3868800" cy="4032300"/>
          </a:xfrm>
          <a:prstGeom prst="rect">
            <a:avLst/>
          </a:prstGeom>
        </p:spPr>
        <p:txBody>
          <a:bodyPr anchorCtr="0" anchor="t" bIns="91425" lIns="91425" rIns="91425" tIns="91425">
            <a:noAutofit/>
          </a:bodyPr>
          <a:lstStyle/>
          <a:p>
            <a:pPr indent="-228600" lvl="0" marL="457200" rtl="0">
              <a:spcBef>
                <a:spcPts val="0"/>
              </a:spcBef>
              <a:buClr>
                <a:srgbClr val="FF0000"/>
              </a:buClr>
            </a:pPr>
            <a:r>
              <a:rPr b="1" lang="zh-TW" sz="3200">
                <a:solidFill>
                  <a:srgbClr val="FF0000"/>
                </a:solidFill>
              </a:rPr>
              <a:t>k平均法</a:t>
            </a:r>
            <a:br>
              <a:rPr lang="zh-TW">
                <a:solidFill>
                  <a:srgbClr val="FF0000"/>
                </a:solidFill>
              </a:rPr>
            </a:br>
            <a:r>
              <a:rPr lang="zh-TW" sz="1800">
                <a:solidFill>
                  <a:srgbClr val="FF0000"/>
                </a:solidFill>
              </a:rPr>
              <a:t>(k-means method)</a:t>
            </a:r>
          </a:p>
          <a:p>
            <a:pPr indent="-228600" lvl="0" marL="457200" rtl="0">
              <a:spcBef>
                <a:spcPts val="0"/>
              </a:spcBef>
            </a:pPr>
            <a:r>
              <a:rPr b="1" lang="zh-TW"/>
              <a:t>k物件法</a:t>
            </a:r>
            <a:br>
              <a:rPr b="1" lang="zh-TW"/>
            </a:br>
            <a:r>
              <a:rPr lang="zh-TW" sz="1800"/>
              <a:t>(k-medoids method)</a:t>
            </a:r>
          </a:p>
          <a:p>
            <a:pPr indent="-228600" lvl="0" marL="457200">
              <a:spcBef>
                <a:spcPts val="0"/>
              </a:spcBef>
            </a:pPr>
            <a:r>
              <a:rPr b="1" lang="zh-TW"/>
              <a:t>反覆自我組織分析技術</a:t>
            </a:r>
            <a:r>
              <a:rPr lang="zh-TW"/>
              <a:t> </a:t>
            </a:r>
            <a:r>
              <a:rPr lang="zh-TW" sz="1800"/>
              <a:t>(Iterative Self-Organ-izing Data Analysis Technique, ISODATA)</a:t>
            </a:r>
          </a:p>
        </p:txBody>
      </p:sp>
      <p:sp>
        <p:nvSpPr>
          <p:cNvPr id="1031" name="Shape 1031"/>
          <p:cNvSpPr txBox="1"/>
          <p:nvPr>
            <p:ph idx="2" type="body"/>
          </p:nvPr>
        </p:nvSpPr>
        <p:spPr>
          <a:xfrm>
            <a:off x="4629150" y="2439813"/>
            <a:ext cx="3887700" cy="4032300"/>
          </a:xfrm>
          <a:prstGeom prst="rect">
            <a:avLst/>
          </a:prstGeom>
        </p:spPr>
        <p:txBody>
          <a:bodyPr anchorCtr="0" anchor="t" bIns="91425" lIns="91425" rIns="91425" tIns="91425">
            <a:noAutofit/>
          </a:bodyPr>
          <a:lstStyle/>
          <a:p>
            <a:pPr indent="-228600" lvl="0" marL="457200" rtl="0">
              <a:spcBef>
                <a:spcPts val="0"/>
              </a:spcBef>
            </a:pPr>
            <a:r>
              <a:rPr b="1" lang="zh-TW"/>
              <a:t>階層式分群法</a:t>
            </a:r>
            <a:br>
              <a:rPr lang="zh-TW"/>
            </a:br>
            <a:r>
              <a:rPr lang="zh-TW" sz="1800"/>
              <a:t>(hierarchical method)</a:t>
            </a:r>
          </a:p>
          <a:p>
            <a:pPr indent="-228600" lvl="0" marL="457200">
              <a:spcBef>
                <a:spcPts val="0"/>
              </a:spcBef>
            </a:pPr>
            <a:r>
              <a:rPr b="1" lang="zh-TW"/>
              <a:t>密集度為導向的分群法</a:t>
            </a:r>
            <a:r>
              <a:rPr lang="zh-TW" sz="1800"/>
              <a:t>(density-based algorithm)</a:t>
            </a:r>
          </a:p>
        </p:txBody>
      </p:sp>
      <p:sp>
        <p:nvSpPr>
          <p:cNvPr id="1032" name="Shape 1032"/>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033" name="Shape 1033"/>
          <p:cNvSpPr txBox="1"/>
          <p:nvPr>
            <p:ph idx="3" type="subTitle"/>
          </p:nvPr>
        </p:nvSpPr>
        <p:spPr>
          <a:xfrm>
            <a:off x="629325" y="1871825"/>
            <a:ext cx="3880800" cy="580800"/>
          </a:xfrm>
          <a:prstGeom prst="rect">
            <a:avLst/>
          </a:prstGeom>
        </p:spPr>
        <p:txBody>
          <a:bodyPr anchorCtr="0" anchor="t" bIns="91425" lIns="91425" rIns="91425" tIns="91425">
            <a:noAutofit/>
          </a:bodyPr>
          <a:lstStyle/>
          <a:p>
            <a:pPr indent="0" lvl="0" marL="0">
              <a:spcBef>
                <a:spcPts val="0"/>
              </a:spcBef>
              <a:buNone/>
            </a:pPr>
            <a:r>
              <a:rPr lang="zh-TW"/>
              <a:t>分割式分群法</a:t>
            </a:r>
          </a:p>
        </p:txBody>
      </p:sp>
      <p:sp>
        <p:nvSpPr>
          <p:cNvPr id="1034" name="Shape 1034"/>
          <p:cNvSpPr txBox="1"/>
          <p:nvPr>
            <p:ph idx="4" type="subTitle"/>
          </p:nvPr>
        </p:nvSpPr>
        <p:spPr>
          <a:xfrm>
            <a:off x="4632600" y="1871825"/>
            <a:ext cx="3880800" cy="580800"/>
          </a:xfrm>
          <a:prstGeom prst="rect">
            <a:avLst/>
          </a:prstGeom>
        </p:spPr>
        <p:txBody>
          <a:bodyPr anchorCtr="0" anchor="t" bIns="91425" lIns="91425" rIns="91425" tIns="91425">
            <a:noAutofit/>
          </a:bodyPr>
          <a:lstStyle/>
          <a:p>
            <a:pPr indent="0" lvl="0" marL="0">
              <a:spcBef>
                <a:spcPts val="0"/>
              </a:spcBef>
              <a:buNone/>
            </a:pPr>
            <a:r>
              <a:rPr lang="zh-TW"/>
              <a:t>非分割式分群法</a:t>
            </a:r>
          </a:p>
        </p:txBody>
      </p:sp>
      <p:sp>
        <p:nvSpPr>
          <p:cNvPr id="1035" name="Shape 1035"/>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群集分析的演算法</a:t>
            </a:r>
          </a:p>
        </p:txBody>
      </p:sp>
      <p:sp>
        <p:nvSpPr>
          <p:cNvPr id="1036" name="Shape 1036"/>
          <p:cNvSpPr txBox="1"/>
          <p:nvPr>
            <p:ph idx="5" type="subTitle"/>
          </p:nvPr>
        </p:nvSpPr>
        <p:spPr>
          <a:xfrm>
            <a:off x="24200" y="6583675"/>
            <a:ext cx="8207700" cy="2742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Shape 1042"/>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043" name="Shape 1043"/>
          <p:cNvSpPr txBox="1"/>
          <p:nvPr>
            <p:ph type="title"/>
          </p:nvPr>
        </p:nvSpPr>
        <p:spPr>
          <a:xfrm>
            <a:off x="476250" y="5057425"/>
            <a:ext cx="8191500" cy="583500"/>
          </a:xfrm>
          <a:prstGeom prst="rect">
            <a:avLst/>
          </a:prstGeom>
        </p:spPr>
        <p:txBody>
          <a:bodyPr anchorCtr="0" anchor="t" bIns="91425" lIns="91425" rIns="91425" tIns="91425">
            <a:noAutofit/>
          </a:bodyPr>
          <a:lstStyle/>
          <a:p>
            <a:pPr lvl="0">
              <a:spcBef>
                <a:spcPts val="0"/>
              </a:spcBef>
              <a:buNone/>
            </a:pPr>
            <a:r>
              <a:rPr lang="zh-TW"/>
              <a:t>k</a:t>
            </a:r>
            <a:r>
              <a:rPr lang="zh-TW"/>
              <a:t>平均法介紹</a:t>
            </a:r>
          </a:p>
        </p:txBody>
      </p:sp>
      <p:sp>
        <p:nvSpPr>
          <p:cNvPr id="1044" name="Shape 1044"/>
          <p:cNvSpPr txBox="1"/>
          <p:nvPr>
            <p:ph idx="1" type="subTitle"/>
          </p:nvPr>
        </p:nvSpPr>
        <p:spPr>
          <a:xfrm>
            <a:off x="476250" y="4074450"/>
            <a:ext cx="5050800" cy="879600"/>
          </a:xfrm>
          <a:prstGeom prst="rect">
            <a:avLst/>
          </a:prstGeom>
        </p:spPr>
        <p:txBody>
          <a:bodyPr anchorCtr="0" anchor="b" bIns="91425" lIns="91425" rIns="91425" tIns="91425">
            <a:noAutofit/>
          </a:bodyPr>
          <a:lstStyle/>
          <a:p>
            <a:pPr indent="0" lvl="0" marL="0">
              <a:spcBef>
                <a:spcPts val="0"/>
              </a:spcBef>
              <a:buNone/>
            </a:pPr>
            <a:r>
              <a:rPr lang="zh-TW"/>
              <a:t>Part 4.</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Shape 1050"/>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051" name="Shape 1051"/>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a:spcBef>
                <a:spcPts val="0"/>
              </a:spcBef>
              <a:buNone/>
            </a:pPr>
            <a:r>
              <a:rPr lang="zh-TW"/>
              <a:t>http://sports.ettoday.net/news/753738</a:t>
            </a:r>
          </a:p>
        </p:txBody>
      </p:sp>
      <p:sp>
        <p:nvSpPr>
          <p:cNvPr id="1052" name="Shape 1052"/>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k?</a:t>
            </a:r>
          </a:p>
        </p:txBody>
      </p:sp>
      <p:pic>
        <p:nvPicPr>
          <p:cNvPr id="1053" name="Shape 1053"/>
          <p:cNvPicPr preferRelativeResize="0"/>
          <p:nvPr/>
        </p:nvPicPr>
        <p:blipFill>
          <a:blip r:embed="rId3">
            <a:alphaModFix/>
          </a:blip>
          <a:stretch>
            <a:fillRect/>
          </a:stretch>
        </p:blipFill>
        <p:spPr>
          <a:xfrm>
            <a:off x="1779350" y="2187025"/>
            <a:ext cx="5715000" cy="3810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Shape 105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060" name="Shape 1060"/>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a:t>
            </a:r>
            <a:r>
              <a:rPr lang="zh-TW">
                <a:solidFill>
                  <a:srgbClr val="FF0000"/>
                </a:solidFill>
              </a:rPr>
              <a:t>k</a:t>
            </a:r>
            <a:r>
              <a:rPr lang="zh-TW">
                <a:solidFill>
                  <a:schemeClr val="dk1"/>
                </a:solidFill>
              </a:rPr>
              <a:t>」=3，3個分群</a:t>
            </a:r>
          </a:p>
        </p:txBody>
      </p:sp>
      <p:sp>
        <p:nvSpPr>
          <p:cNvPr id="1061" name="Shape 1061"/>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1062" name="Shape 1062" title="年齡與平均月收入散佈圖"/>
          <p:cNvPicPr preferRelativeResize="0"/>
          <p:nvPr/>
        </p:nvPicPr>
        <p:blipFill rotWithShape="1">
          <a:blip r:embed="rId3">
            <a:alphaModFix/>
          </a:blip>
          <a:srcRect b="4612" l="4639" r="17253" t="8196"/>
          <a:stretch/>
        </p:blipFill>
        <p:spPr>
          <a:xfrm>
            <a:off x="721377" y="1491359"/>
            <a:ext cx="7345537" cy="5070268"/>
          </a:xfrm>
          <a:prstGeom prst="rect">
            <a:avLst/>
          </a:prstGeom>
          <a:noFill/>
          <a:ln cap="flat" cmpd="sng" w="28575">
            <a:solidFill>
              <a:schemeClr val="accent3"/>
            </a:solidFill>
            <a:prstDash val="solid"/>
            <a:round/>
            <a:headEnd len="med" w="med" type="none"/>
            <a:tailEnd len="med" w="med" type="none"/>
          </a:ln>
        </p:spPr>
      </p:pic>
      <p:sp>
        <p:nvSpPr>
          <p:cNvPr id="1063" name="Shape 1063"/>
          <p:cNvSpPr/>
          <p:nvPr/>
        </p:nvSpPr>
        <p:spPr>
          <a:xfrm>
            <a:off x="3683200" y="4101025"/>
            <a:ext cx="711300" cy="8814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64" name="Shape 1064"/>
          <p:cNvSpPr/>
          <p:nvPr/>
        </p:nvSpPr>
        <p:spPr>
          <a:xfrm>
            <a:off x="5793925" y="3563075"/>
            <a:ext cx="711300" cy="5787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65" name="Shape 1065"/>
          <p:cNvSpPr/>
          <p:nvPr/>
        </p:nvSpPr>
        <p:spPr>
          <a:xfrm>
            <a:off x="6889800" y="2799575"/>
            <a:ext cx="711300" cy="5787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66" name="Shape 1066"/>
          <p:cNvSpPr/>
          <p:nvPr/>
        </p:nvSpPr>
        <p:spPr>
          <a:xfrm>
            <a:off x="3062275" y="3378275"/>
            <a:ext cx="773400" cy="763500"/>
          </a:xfrm>
          <a:prstGeom prst="wedgeEllipseCallout">
            <a:avLst>
              <a:gd fmla="val 55120" name="adj1"/>
              <a:gd fmla="val 54804"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1</a:t>
            </a:r>
          </a:p>
        </p:txBody>
      </p:sp>
      <p:sp>
        <p:nvSpPr>
          <p:cNvPr id="1067" name="Shape 1067"/>
          <p:cNvSpPr/>
          <p:nvPr/>
        </p:nvSpPr>
        <p:spPr>
          <a:xfrm>
            <a:off x="6285650" y="4218925"/>
            <a:ext cx="773400" cy="763500"/>
          </a:xfrm>
          <a:prstGeom prst="wedgeEllipseCallout">
            <a:avLst>
              <a:gd fmla="val -38812" name="adj1"/>
              <a:gd fmla="val -56156"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2</a:t>
            </a:r>
          </a:p>
        </p:txBody>
      </p:sp>
      <p:sp>
        <p:nvSpPr>
          <p:cNvPr id="1068" name="Shape 1068"/>
          <p:cNvSpPr/>
          <p:nvPr/>
        </p:nvSpPr>
        <p:spPr>
          <a:xfrm>
            <a:off x="7121700" y="1848375"/>
            <a:ext cx="773400" cy="763500"/>
          </a:xfrm>
          <a:prstGeom prst="wedgeEllipseCallout">
            <a:avLst>
              <a:gd fmla="val -20833" name="adj1"/>
              <a:gd fmla="val 625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3</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Shape 1074"/>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075" name="Shape 1075"/>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solidFill>
                  <a:schemeClr val="dk1"/>
                </a:solidFill>
              </a:rPr>
              <a:t>群集中心：每個分群的</a:t>
            </a:r>
            <a:r>
              <a:rPr lang="zh-TW">
                <a:solidFill>
                  <a:srgbClr val="FF0000"/>
                </a:solidFill>
              </a:rPr>
              <a:t>平均數</a:t>
            </a:r>
          </a:p>
        </p:txBody>
      </p:sp>
      <p:sp>
        <p:nvSpPr>
          <p:cNvPr id="1076" name="Shape 1076"/>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1077" name="Shape 1077" title="年齡與平均月收入散佈圖"/>
          <p:cNvPicPr preferRelativeResize="0"/>
          <p:nvPr/>
        </p:nvPicPr>
        <p:blipFill rotWithShape="1">
          <a:blip r:embed="rId3">
            <a:alphaModFix/>
          </a:blip>
          <a:srcRect b="12524" l="13907" r="53414" t="46480"/>
          <a:stretch/>
        </p:blipFill>
        <p:spPr>
          <a:xfrm>
            <a:off x="1310574" y="1618911"/>
            <a:ext cx="6134899" cy="4759074"/>
          </a:xfrm>
          <a:prstGeom prst="rect">
            <a:avLst/>
          </a:prstGeom>
          <a:noFill/>
          <a:ln cap="flat" cmpd="sng" w="28575">
            <a:solidFill>
              <a:schemeClr val="accent3"/>
            </a:solidFill>
            <a:prstDash val="solid"/>
            <a:round/>
            <a:headEnd len="med" w="med" type="none"/>
            <a:tailEnd len="med" w="med" type="none"/>
          </a:ln>
        </p:spPr>
      </p:pic>
      <p:sp>
        <p:nvSpPr>
          <p:cNvPr id="1078" name="Shape 1078"/>
          <p:cNvSpPr/>
          <p:nvPr/>
        </p:nvSpPr>
        <p:spPr>
          <a:xfrm>
            <a:off x="6117850" y="3046940"/>
            <a:ext cx="469000" cy="517619"/>
          </a:xfrm>
          <a:prstGeom prst="flowChartDecision">
            <a:avLst/>
          </a:prstGeom>
          <a:solidFill>
            <a:schemeClr val="accent6"/>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079" name="Shape 1079"/>
          <p:cNvCxnSpPr/>
          <p:nvPr/>
        </p:nvCxnSpPr>
        <p:spPr>
          <a:xfrm flipH="1" rot="10800000">
            <a:off x="6191400" y="3310300"/>
            <a:ext cx="158100" cy="372900"/>
          </a:xfrm>
          <a:prstGeom prst="straightConnector1">
            <a:avLst/>
          </a:prstGeom>
          <a:noFill/>
          <a:ln cap="flat" cmpd="sng" w="28575">
            <a:solidFill>
              <a:srgbClr val="FF0000"/>
            </a:solidFill>
            <a:prstDash val="solid"/>
            <a:round/>
            <a:headEnd len="lg" w="lg" type="none"/>
            <a:tailEnd len="lg" w="lg" type="triangle"/>
          </a:ln>
        </p:spPr>
      </p:cxnSp>
      <p:cxnSp>
        <p:nvCxnSpPr>
          <p:cNvPr id="1080" name="Shape 1080"/>
          <p:cNvCxnSpPr/>
          <p:nvPr/>
        </p:nvCxnSpPr>
        <p:spPr>
          <a:xfrm>
            <a:off x="6338275" y="2722875"/>
            <a:ext cx="11400" cy="598800"/>
          </a:xfrm>
          <a:prstGeom prst="straightConnector1">
            <a:avLst/>
          </a:prstGeom>
          <a:noFill/>
          <a:ln cap="flat" cmpd="sng" w="28575">
            <a:solidFill>
              <a:srgbClr val="FF0000"/>
            </a:solidFill>
            <a:prstDash val="solid"/>
            <a:round/>
            <a:headEnd len="lg" w="lg" type="none"/>
            <a:tailEnd len="lg" w="lg" type="triangle"/>
          </a:ln>
        </p:spPr>
      </p:cxnSp>
      <p:cxnSp>
        <p:nvCxnSpPr>
          <p:cNvPr id="1081" name="Shape 1081"/>
          <p:cNvCxnSpPr/>
          <p:nvPr/>
        </p:nvCxnSpPr>
        <p:spPr>
          <a:xfrm flipH="1">
            <a:off x="6349550" y="2903625"/>
            <a:ext cx="237300" cy="406800"/>
          </a:xfrm>
          <a:prstGeom prst="straightConnector1">
            <a:avLst/>
          </a:prstGeom>
          <a:noFill/>
          <a:ln cap="flat" cmpd="sng" w="28575">
            <a:solidFill>
              <a:srgbClr val="FF0000"/>
            </a:solidFill>
            <a:prstDash val="solid"/>
            <a:round/>
            <a:headEnd len="lg" w="lg" type="none"/>
            <a:tailEnd len="lg" w="lg" type="triangle"/>
          </a:ln>
        </p:spPr>
      </p:cxnSp>
      <p:sp>
        <p:nvSpPr>
          <p:cNvPr id="1082" name="Shape 1082"/>
          <p:cNvSpPr/>
          <p:nvPr/>
        </p:nvSpPr>
        <p:spPr>
          <a:xfrm>
            <a:off x="5716875" y="2146650"/>
            <a:ext cx="1355700" cy="20451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83" name="Shape 1083"/>
          <p:cNvSpPr/>
          <p:nvPr/>
        </p:nvSpPr>
        <p:spPr>
          <a:xfrm>
            <a:off x="3916025" y="2787450"/>
            <a:ext cx="1542300" cy="763500"/>
          </a:xfrm>
          <a:prstGeom prst="wedgeRoundRectCallout">
            <a:avLst>
              <a:gd fmla="val 84056" name="adj1"/>
              <a:gd fmla="val 13576" name="adj2"/>
              <a:gd fmla="val 0" name="adj3"/>
            </a:avLst>
          </a:prstGeom>
          <a:solidFill>
            <a:schemeClr val="accent6"/>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中心</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Shape 108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090" name="Shape 1090"/>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sz="3600">
                <a:solidFill>
                  <a:schemeClr val="dk1"/>
                </a:solidFill>
              </a:rPr>
              <a:t>將資料點分成</a:t>
            </a:r>
            <a:r>
              <a:rPr lang="zh-TW" sz="3600">
                <a:solidFill>
                  <a:srgbClr val="FF0000"/>
                </a:solidFill>
              </a:rPr>
              <a:t>k</a:t>
            </a:r>
            <a:r>
              <a:rPr lang="zh-TW" sz="3600">
                <a:solidFill>
                  <a:schemeClr val="dk1"/>
                </a:solidFill>
              </a:rPr>
              <a:t>個分群</a:t>
            </a:r>
            <a:br>
              <a:rPr lang="zh-TW" sz="3600">
                <a:solidFill>
                  <a:schemeClr val="dk1"/>
                </a:solidFill>
              </a:rPr>
            </a:br>
            <a:r>
              <a:rPr lang="zh-TW" sz="3600">
                <a:solidFill>
                  <a:schemeClr val="dk1"/>
                </a:solidFill>
              </a:rPr>
              <a:t>各分群的群集中心與其資料點距離最短</a:t>
            </a:r>
          </a:p>
        </p:txBody>
      </p:sp>
      <p:sp>
        <p:nvSpPr>
          <p:cNvPr id="1091" name="Shape 1091"/>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1092" name="Shape 1092" title="年齡與平均月收入散佈圖"/>
          <p:cNvPicPr preferRelativeResize="0"/>
          <p:nvPr/>
        </p:nvPicPr>
        <p:blipFill rotWithShape="1">
          <a:blip r:embed="rId3">
            <a:alphaModFix/>
          </a:blip>
          <a:srcRect b="4612" l="4639" r="17253" t="8196"/>
          <a:stretch/>
        </p:blipFill>
        <p:spPr>
          <a:xfrm>
            <a:off x="721377" y="1491359"/>
            <a:ext cx="7345537" cy="5070267"/>
          </a:xfrm>
          <a:prstGeom prst="rect">
            <a:avLst/>
          </a:prstGeom>
          <a:noFill/>
          <a:ln cap="flat" cmpd="sng" w="28575">
            <a:solidFill>
              <a:schemeClr val="accent3"/>
            </a:solidFill>
            <a:prstDash val="solid"/>
            <a:round/>
            <a:headEnd len="med" w="med" type="none"/>
            <a:tailEnd len="med" w="med" type="none"/>
          </a:ln>
        </p:spPr>
      </p:pic>
      <p:sp>
        <p:nvSpPr>
          <p:cNvPr id="1093" name="Shape 1093"/>
          <p:cNvSpPr/>
          <p:nvPr/>
        </p:nvSpPr>
        <p:spPr>
          <a:xfrm>
            <a:off x="3683200" y="4101025"/>
            <a:ext cx="711300" cy="881400"/>
          </a:xfrm>
          <a:prstGeom prst="ellipse">
            <a:avLst/>
          </a:prstGeom>
          <a:noFill/>
          <a:ln cap="flat" cmpd="sng" w="38100">
            <a:solidFill>
              <a:schemeClr val="accent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4" name="Shape 1094"/>
          <p:cNvSpPr/>
          <p:nvPr/>
        </p:nvSpPr>
        <p:spPr>
          <a:xfrm>
            <a:off x="5793925" y="3563075"/>
            <a:ext cx="711300" cy="578700"/>
          </a:xfrm>
          <a:prstGeom prst="ellipse">
            <a:avLst/>
          </a:prstGeom>
          <a:noFill/>
          <a:ln cap="flat" cmpd="sng" w="38100">
            <a:solidFill>
              <a:schemeClr val="accent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5" name="Shape 1095"/>
          <p:cNvSpPr/>
          <p:nvPr/>
        </p:nvSpPr>
        <p:spPr>
          <a:xfrm>
            <a:off x="6889800" y="2799575"/>
            <a:ext cx="711300" cy="578700"/>
          </a:xfrm>
          <a:prstGeom prst="ellipse">
            <a:avLst/>
          </a:prstGeom>
          <a:noFill/>
          <a:ln cap="flat" cmpd="sng" w="38100">
            <a:solidFill>
              <a:schemeClr val="accent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6" name="Shape 1096"/>
          <p:cNvSpPr/>
          <p:nvPr/>
        </p:nvSpPr>
        <p:spPr>
          <a:xfrm>
            <a:off x="2044975" y="4801250"/>
            <a:ext cx="1316100" cy="491100"/>
          </a:xfrm>
          <a:prstGeom prst="wedgeRoundRectCallout">
            <a:avLst>
              <a:gd fmla="val 84930" name="adj1"/>
              <a:gd fmla="val -81012" name="adj2"/>
              <a:gd fmla="val 0" name="adj3"/>
            </a:avLst>
          </a:prstGeom>
          <a:solidFill>
            <a:schemeClr val="accent6"/>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2400">
                <a:solidFill>
                  <a:srgbClr val="FFFFFF"/>
                </a:solidFill>
              </a:rPr>
              <a:t>距離短</a:t>
            </a:r>
          </a:p>
        </p:txBody>
      </p:sp>
      <p:cxnSp>
        <p:nvCxnSpPr>
          <p:cNvPr id="1097" name="Shape 1097"/>
          <p:cNvCxnSpPr/>
          <p:nvPr/>
        </p:nvCxnSpPr>
        <p:spPr>
          <a:xfrm flipH="1" rot="10800000">
            <a:off x="4169025" y="3863875"/>
            <a:ext cx="1920600" cy="678000"/>
          </a:xfrm>
          <a:prstGeom prst="straightConnector1">
            <a:avLst/>
          </a:prstGeom>
          <a:noFill/>
          <a:ln cap="flat" cmpd="sng" w="28575">
            <a:solidFill>
              <a:srgbClr val="FF0000"/>
            </a:solidFill>
            <a:prstDash val="solid"/>
            <a:round/>
            <a:headEnd len="lg" w="lg" type="triangle"/>
            <a:tailEnd len="lg" w="lg" type="triangle"/>
          </a:ln>
        </p:spPr>
      </p:cxnSp>
      <p:sp>
        <p:nvSpPr>
          <p:cNvPr id="1098" name="Shape 1098"/>
          <p:cNvSpPr/>
          <p:nvPr/>
        </p:nvSpPr>
        <p:spPr>
          <a:xfrm>
            <a:off x="3948525" y="4421570"/>
            <a:ext cx="248454" cy="274200"/>
          </a:xfrm>
          <a:prstGeom prst="flowChartDecision">
            <a:avLst/>
          </a:prstGeom>
          <a:solidFill>
            <a:schemeClr val="accent6"/>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9" name="Shape 1099"/>
          <p:cNvSpPr/>
          <p:nvPr/>
        </p:nvSpPr>
        <p:spPr>
          <a:xfrm>
            <a:off x="6025350" y="3715320"/>
            <a:ext cx="248454" cy="274200"/>
          </a:xfrm>
          <a:prstGeom prst="flowChartDecision">
            <a:avLst/>
          </a:prstGeom>
          <a:solidFill>
            <a:schemeClr val="accent6"/>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00" name="Shape 1100"/>
          <p:cNvSpPr/>
          <p:nvPr/>
        </p:nvSpPr>
        <p:spPr>
          <a:xfrm>
            <a:off x="7143875" y="2951820"/>
            <a:ext cx="248454" cy="274200"/>
          </a:xfrm>
          <a:prstGeom prst="flowChartDecision">
            <a:avLst/>
          </a:prstGeom>
          <a:solidFill>
            <a:schemeClr val="accent6"/>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01" name="Shape 1101"/>
          <p:cNvSpPr/>
          <p:nvPr/>
        </p:nvSpPr>
        <p:spPr>
          <a:xfrm>
            <a:off x="5025500" y="4695775"/>
            <a:ext cx="1316100" cy="491100"/>
          </a:xfrm>
          <a:prstGeom prst="wedgeRoundRectCallout">
            <a:avLst>
              <a:gd fmla="val -41249" name="adj1"/>
              <a:gd fmla="val -115847"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2400">
                <a:solidFill>
                  <a:srgbClr val="FFFFFF"/>
                </a:solidFill>
              </a:rPr>
              <a:t>距離長</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Shape 1107"/>
          <p:cNvSpPr/>
          <p:nvPr/>
        </p:nvSpPr>
        <p:spPr>
          <a:xfrm>
            <a:off x="476250" y="3252600"/>
            <a:ext cx="352800" cy="352800"/>
          </a:xfrm>
          <a:prstGeom prst="ellipse">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108" name="Shape 1108"/>
          <p:cNvSpPr txBox="1"/>
          <p:nvPr>
            <p:ph idx="1" type="body"/>
          </p:nvPr>
        </p:nvSpPr>
        <p:spPr>
          <a:xfrm>
            <a:off x="476250" y="1783075"/>
            <a:ext cx="8191500" cy="4711800"/>
          </a:xfrm>
          <a:prstGeom prst="rect">
            <a:avLst/>
          </a:prstGeom>
        </p:spPr>
        <p:txBody>
          <a:bodyPr anchorCtr="0" anchor="t" bIns="91425" lIns="91425" rIns="91425" tIns="91425">
            <a:noAutofit/>
          </a:bodyPr>
          <a:lstStyle/>
          <a:p>
            <a:pPr indent="-69850" lvl="0" marL="0" rtl="0" algn="ctr">
              <a:lnSpc>
                <a:spcPct val="90000"/>
              </a:lnSpc>
              <a:spcBef>
                <a:spcPts val="600"/>
              </a:spcBef>
              <a:buClr>
                <a:schemeClr val="dk1"/>
              </a:buClr>
              <a:buSzPct val="50000"/>
              <a:buFont typeface="Arial"/>
              <a:buNone/>
            </a:pPr>
            <a:r>
              <a:rPr lang="zh-TW" sz="2200">
                <a:solidFill>
                  <a:schemeClr val="dk1"/>
                </a:solidFill>
                <a:latin typeface="Arial"/>
                <a:ea typeface="Arial"/>
                <a:cs typeface="Arial"/>
                <a:sym typeface="Arial"/>
              </a:rPr>
              <a:t>輸入：</a:t>
            </a:r>
            <a:r>
              <a:rPr b="1" lang="zh-TW" sz="2200">
                <a:solidFill>
                  <a:schemeClr val="dk2"/>
                </a:solidFill>
                <a:latin typeface="Arial"/>
                <a:ea typeface="Arial"/>
                <a:cs typeface="Arial"/>
                <a:sym typeface="Arial"/>
              </a:rPr>
              <a:t>資料集合、使用者定義之群集數量</a:t>
            </a:r>
            <a:r>
              <a:rPr b="1" i="1" lang="zh-TW" sz="2200">
                <a:solidFill>
                  <a:schemeClr val="dk2"/>
                </a:solidFill>
                <a:latin typeface="Times New Roman"/>
                <a:ea typeface="Times New Roman"/>
                <a:cs typeface="Times New Roman"/>
                <a:sym typeface="Times New Roman"/>
              </a:rPr>
              <a:t>k</a:t>
            </a:r>
          </a:p>
          <a:p>
            <a:pPr indent="-69850" lvl="0" marL="0" rtl="0" algn="ctr">
              <a:lnSpc>
                <a:spcPct val="90000"/>
              </a:lnSpc>
              <a:spcBef>
                <a:spcPts val="600"/>
              </a:spcBef>
              <a:buClr>
                <a:schemeClr val="dk1"/>
              </a:buClr>
              <a:buSzPct val="50000"/>
              <a:buFont typeface="Arial"/>
              <a:buNone/>
            </a:pPr>
            <a:r>
              <a:rPr lang="zh-TW" sz="2200">
                <a:solidFill>
                  <a:schemeClr val="dk1"/>
                </a:solidFill>
                <a:latin typeface="Arial"/>
                <a:ea typeface="Arial"/>
                <a:cs typeface="Arial"/>
                <a:sym typeface="Arial"/>
              </a:rPr>
              <a:t>輸出：</a:t>
            </a:r>
            <a:r>
              <a:rPr b="1" i="1" lang="zh-TW" sz="2200">
                <a:solidFill>
                  <a:srgbClr val="FF0000"/>
                </a:solidFill>
                <a:latin typeface="Times New Roman"/>
                <a:ea typeface="Times New Roman"/>
                <a:cs typeface="Times New Roman"/>
                <a:sym typeface="Times New Roman"/>
              </a:rPr>
              <a:t>k</a:t>
            </a:r>
            <a:r>
              <a:rPr b="1" lang="zh-TW" sz="2200">
                <a:solidFill>
                  <a:srgbClr val="FF0000"/>
                </a:solidFill>
                <a:latin typeface="Arial"/>
                <a:ea typeface="Arial"/>
                <a:cs typeface="Arial"/>
                <a:sym typeface="Arial"/>
              </a:rPr>
              <a:t>個互不交集的群集</a:t>
            </a:r>
          </a:p>
          <a:p>
            <a:pPr indent="-368300" lvl="0" marL="457200" rtl="0">
              <a:lnSpc>
                <a:spcPct val="90000"/>
              </a:lnSpc>
              <a:spcBef>
                <a:spcPts val="600"/>
              </a:spcBef>
              <a:spcAft>
                <a:spcPts val="1000"/>
              </a:spcAft>
              <a:buClr>
                <a:schemeClr val="dk1"/>
              </a:buClr>
              <a:buSzPct val="100000"/>
              <a:buAutoNum type="arabicPeriod"/>
            </a:pPr>
            <a:r>
              <a:rPr lang="zh-TW" sz="2200">
                <a:solidFill>
                  <a:schemeClr val="dk1"/>
                </a:solidFill>
                <a:latin typeface="Arial"/>
                <a:ea typeface="Arial"/>
                <a:cs typeface="Arial"/>
                <a:sym typeface="Arial"/>
              </a:rPr>
              <a:t>隨機從資料集合中選擇任</a:t>
            </a:r>
            <a:r>
              <a:rPr i="1" lang="zh-TW" sz="2200">
                <a:solidFill>
                  <a:schemeClr val="dk1"/>
                </a:solidFill>
                <a:latin typeface="Times New Roman"/>
                <a:ea typeface="Times New Roman"/>
                <a:cs typeface="Times New Roman"/>
                <a:sym typeface="Times New Roman"/>
              </a:rPr>
              <a:t>k</a:t>
            </a:r>
            <a:r>
              <a:rPr lang="zh-TW" sz="2200">
                <a:solidFill>
                  <a:schemeClr val="dk1"/>
                </a:solidFill>
                <a:latin typeface="Arial"/>
                <a:ea typeface="Arial"/>
                <a:cs typeface="Arial"/>
                <a:sym typeface="Arial"/>
              </a:rPr>
              <a:t>個資料點當作起始</a:t>
            </a:r>
            <a:r>
              <a:rPr i="1" lang="zh-TW" sz="2200">
                <a:solidFill>
                  <a:schemeClr val="dk1"/>
                </a:solidFill>
                <a:latin typeface="Times New Roman"/>
                <a:ea typeface="Times New Roman"/>
                <a:cs typeface="Times New Roman"/>
                <a:sym typeface="Times New Roman"/>
              </a:rPr>
              <a:t>k</a:t>
            </a:r>
            <a:r>
              <a:rPr lang="zh-TW" sz="2200">
                <a:solidFill>
                  <a:schemeClr val="dk1"/>
                </a:solidFill>
                <a:latin typeface="Arial"/>
                <a:ea typeface="Arial"/>
                <a:cs typeface="Arial"/>
                <a:sym typeface="Arial"/>
              </a:rPr>
              <a:t>群的群集中心</a:t>
            </a:r>
          </a:p>
          <a:p>
            <a:pPr indent="-368300" lvl="0" marL="457200" rtl="0">
              <a:lnSpc>
                <a:spcPct val="90000"/>
              </a:lnSpc>
              <a:spcBef>
                <a:spcPts val="600"/>
              </a:spcBef>
              <a:spcAft>
                <a:spcPts val="1000"/>
              </a:spcAft>
              <a:buClr>
                <a:schemeClr val="dk1"/>
              </a:buClr>
              <a:buSzPct val="100000"/>
              <a:buAutoNum type="arabicPeriod"/>
            </a:pPr>
            <a:r>
              <a:rPr lang="zh-TW" sz="2200">
                <a:solidFill>
                  <a:schemeClr val="dk1"/>
                </a:solidFill>
                <a:latin typeface="Arial"/>
                <a:ea typeface="Arial"/>
                <a:cs typeface="Arial"/>
                <a:sym typeface="Arial"/>
              </a:rPr>
              <a:t>利用相似度計算公式，將資料點分別歸屬到距其最近之群集中心所屬的群集，形成</a:t>
            </a:r>
            <a:r>
              <a:rPr i="1" lang="zh-TW" sz="2200">
                <a:solidFill>
                  <a:schemeClr val="dk1"/>
                </a:solidFill>
                <a:latin typeface="Times New Roman"/>
                <a:ea typeface="Times New Roman"/>
                <a:cs typeface="Times New Roman"/>
                <a:sym typeface="Times New Roman"/>
              </a:rPr>
              <a:t>k</a:t>
            </a:r>
            <a:r>
              <a:rPr lang="zh-TW" sz="2200">
                <a:solidFill>
                  <a:schemeClr val="dk1"/>
                </a:solidFill>
                <a:latin typeface="Arial"/>
                <a:ea typeface="Arial"/>
                <a:cs typeface="Arial"/>
                <a:sym typeface="Arial"/>
              </a:rPr>
              <a:t>個群集。</a:t>
            </a:r>
          </a:p>
          <a:p>
            <a:pPr indent="-368300" lvl="0" marL="457200" rtl="0">
              <a:lnSpc>
                <a:spcPct val="90000"/>
              </a:lnSpc>
              <a:spcBef>
                <a:spcPts val="600"/>
              </a:spcBef>
              <a:spcAft>
                <a:spcPts val="1000"/>
              </a:spcAft>
              <a:buClr>
                <a:schemeClr val="dk1"/>
              </a:buClr>
              <a:buSzPct val="100000"/>
              <a:buAutoNum type="arabicPeriod"/>
            </a:pPr>
            <a:r>
              <a:rPr lang="zh-TW" sz="2200">
                <a:solidFill>
                  <a:schemeClr val="dk1"/>
                </a:solidFill>
                <a:latin typeface="Arial"/>
                <a:ea typeface="Arial"/>
                <a:cs typeface="Arial"/>
                <a:sym typeface="Arial"/>
              </a:rPr>
              <a:t>利用各群集中所含的資料點，重新計算各群集之群集中心點</a:t>
            </a:r>
          </a:p>
          <a:p>
            <a:pPr indent="-368300" lvl="0" marL="457200" rtl="0">
              <a:lnSpc>
                <a:spcPct val="90000"/>
              </a:lnSpc>
              <a:spcBef>
                <a:spcPts val="600"/>
              </a:spcBef>
              <a:spcAft>
                <a:spcPts val="1000"/>
              </a:spcAft>
              <a:buClr>
                <a:schemeClr val="dk1"/>
              </a:buClr>
              <a:buSzPct val="100000"/>
              <a:buAutoNum type="arabicPeriod"/>
            </a:pPr>
            <a:r>
              <a:rPr lang="zh-TW" sz="2200">
                <a:solidFill>
                  <a:schemeClr val="dk1"/>
                </a:solidFill>
                <a:latin typeface="Arial"/>
                <a:ea typeface="Arial"/>
                <a:cs typeface="Arial"/>
                <a:sym typeface="Arial"/>
              </a:rPr>
              <a:t>條件判斷：</a:t>
            </a:r>
          </a:p>
          <a:p>
            <a:pPr indent="-368300" lvl="1" marL="914400" rtl="0">
              <a:lnSpc>
                <a:spcPct val="90000"/>
              </a:lnSpc>
              <a:spcBef>
                <a:spcPts val="600"/>
              </a:spcBef>
              <a:spcAft>
                <a:spcPts val="1000"/>
              </a:spcAft>
              <a:buClr>
                <a:schemeClr val="dk1"/>
              </a:buClr>
              <a:buSzPct val="100000"/>
              <a:buAutoNum type="alphaLcPeriod"/>
            </a:pPr>
            <a:r>
              <a:rPr lang="zh-TW" sz="2200">
                <a:solidFill>
                  <a:schemeClr val="dk1"/>
                </a:solidFill>
                <a:latin typeface="Arial"/>
                <a:ea typeface="Arial"/>
                <a:cs typeface="Arial"/>
                <a:sym typeface="Arial"/>
              </a:rPr>
              <a:t>假如由步驟</a:t>
            </a:r>
            <a:r>
              <a:rPr lang="zh-TW" sz="2200">
                <a:solidFill>
                  <a:schemeClr val="dk1"/>
                </a:solidFill>
                <a:latin typeface="Times New Roman"/>
                <a:ea typeface="Times New Roman"/>
                <a:cs typeface="Times New Roman"/>
                <a:sym typeface="Times New Roman"/>
              </a:rPr>
              <a:t>3</a:t>
            </a:r>
            <a:r>
              <a:rPr lang="zh-TW" sz="2200">
                <a:solidFill>
                  <a:schemeClr val="dk1"/>
                </a:solidFill>
                <a:latin typeface="Arial"/>
                <a:ea typeface="Arial"/>
                <a:cs typeface="Arial"/>
                <a:sym typeface="Arial"/>
              </a:rPr>
              <a:t>所得到各群之群集中心與之前所計算之群集中心相同，則表示分群結果已穩定，並結束此處理程序並輸出各群結果</a:t>
            </a:r>
          </a:p>
          <a:p>
            <a:pPr indent="-368300" lvl="1" marL="914400" rtl="0">
              <a:lnSpc>
                <a:spcPct val="90000"/>
              </a:lnSpc>
              <a:spcBef>
                <a:spcPts val="600"/>
              </a:spcBef>
              <a:spcAft>
                <a:spcPts val="1000"/>
              </a:spcAft>
              <a:buClr>
                <a:schemeClr val="dk1"/>
              </a:buClr>
              <a:buSzPct val="100000"/>
              <a:buAutoNum type="alphaLcPeriod"/>
            </a:pPr>
            <a:r>
              <a:rPr lang="zh-TW" sz="2200">
                <a:solidFill>
                  <a:schemeClr val="dk1"/>
                </a:solidFill>
                <a:latin typeface="Arial"/>
                <a:ea typeface="Arial"/>
                <a:cs typeface="Arial"/>
                <a:sym typeface="Arial"/>
              </a:rPr>
              <a:t>否則回到步驟</a:t>
            </a:r>
            <a:r>
              <a:rPr lang="zh-TW" sz="2200">
                <a:solidFill>
                  <a:schemeClr val="dk1"/>
                </a:solidFill>
                <a:latin typeface="Times New Roman"/>
                <a:ea typeface="Times New Roman"/>
                <a:cs typeface="Times New Roman"/>
                <a:sym typeface="Times New Roman"/>
              </a:rPr>
              <a:t>2</a:t>
            </a:r>
            <a:r>
              <a:rPr lang="zh-TW" sz="2200">
                <a:solidFill>
                  <a:schemeClr val="dk1"/>
                </a:solidFill>
                <a:latin typeface="Arial"/>
                <a:ea typeface="Arial"/>
                <a:cs typeface="Arial"/>
                <a:sym typeface="Arial"/>
              </a:rPr>
              <a:t>繼續執行</a:t>
            </a:r>
          </a:p>
        </p:txBody>
      </p:sp>
      <p:sp>
        <p:nvSpPr>
          <p:cNvPr id="1109" name="Shape 110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None/>
            </a:pPr>
            <a:fld id="{00000000-1234-1234-1234-123412341234}" type="slidenum">
              <a:rPr lang="zh-TW"/>
              <a:t>‹#›</a:t>
            </a:fld>
          </a:p>
        </p:txBody>
      </p:sp>
      <p:sp>
        <p:nvSpPr>
          <p:cNvPr id="1110" name="Shape 1110"/>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solidFill>
                  <a:schemeClr val="dk1"/>
                </a:solidFill>
              </a:rPr>
              <a:t>k平均法的流程</a:t>
            </a:r>
          </a:p>
        </p:txBody>
      </p:sp>
      <p:sp>
        <p:nvSpPr>
          <p:cNvPr id="1111" name="Shape 1111"/>
          <p:cNvSpPr txBox="1"/>
          <p:nvPr>
            <p:ph idx="2" type="subTitle"/>
          </p:nvPr>
        </p:nvSpPr>
        <p:spPr>
          <a:xfrm>
            <a:off x="24200" y="6583675"/>
            <a:ext cx="8191500" cy="274200"/>
          </a:xfrm>
          <a:prstGeom prst="rect">
            <a:avLst/>
          </a:prstGeom>
        </p:spPr>
        <p:txBody>
          <a:bodyPr anchorCtr="0" anchor="ctr" bIns="91425" lIns="91425" rIns="91425" tIns="91425">
            <a:noAutofit/>
          </a:bodyPr>
          <a:lstStyle/>
          <a:p>
            <a:pPr lvl="0">
              <a:spcBef>
                <a:spcPts val="0"/>
              </a:spcBef>
              <a:buNone/>
            </a:pPr>
            <a:r>
              <a:t/>
            </a:r>
            <a:endParaRPr/>
          </a:p>
        </p:txBody>
      </p:sp>
      <p:cxnSp>
        <p:nvCxnSpPr>
          <p:cNvPr id="1112" name="Shape 1112"/>
          <p:cNvCxnSpPr>
            <a:endCxn id="1107" idx="2"/>
          </p:cNvCxnSpPr>
          <p:nvPr/>
        </p:nvCxnSpPr>
        <p:spPr>
          <a:xfrm flipH="1" rot="5400000">
            <a:off x="-717450" y="4622700"/>
            <a:ext cx="2889300" cy="501900"/>
          </a:xfrm>
          <a:prstGeom prst="bentConnector4">
            <a:avLst>
              <a:gd fmla="val -179" name="adj1"/>
              <a:gd fmla="val 147445" name="adj2"/>
            </a:avLst>
          </a:prstGeom>
          <a:noFill/>
          <a:ln cap="flat" cmpd="sng" w="28575">
            <a:solidFill>
              <a:schemeClr val="dk2"/>
            </a:solidFill>
            <a:prstDash val="solid"/>
            <a:round/>
            <a:headEnd len="lg" w="lg" type="none"/>
            <a:tailEnd len="lg" w="lg"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237" name="Shape 237"/>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238" name="Shape 238"/>
          <p:cNvSpPr txBox="1"/>
          <p:nvPr>
            <p:ph type="title"/>
          </p:nvPr>
        </p:nvSpPr>
        <p:spPr>
          <a:xfrm>
            <a:off x="476250" y="5005050"/>
            <a:ext cx="8191500" cy="1243800"/>
          </a:xfrm>
          <a:prstGeom prst="rect">
            <a:avLst/>
          </a:prstGeom>
        </p:spPr>
        <p:txBody>
          <a:bodyPr anchorCtr="0" anchor="ctr" bIns="91425" lIns="91425" rIns="91425" tIns="91425">
            <a:noAutofit/>
          </a:bodyPr>
          <a:lstStyle/>
          <a:p>
            <a:pPr lvl="0" rtl="0">
              <a:spcBef>
                <a:spcPts val="0"/>
              </a:spcBef>
              <a:buNone/>
            </a:pPr>
            <a:r>
              <a:rPr b="0" lang="zh-TW"/>
              <a:t>資料這麼多，要怎麼簡化？</a:t>
            </a:r>
          </a:p>
        </p:txBody>
      </p:sp>
      <p:pic>
        <p:nvPicPr>
          <p:cNvPr descr="slide 問號臉" id="239" name="Shape 239"/>
          <p:cNvPicPr preferRelativeResize="0"/>
          <p:nvPr/>
        </p:nvPicPr>
        <p:blipFill>
          <a:blip r:embed="rId3">
            <a:alphaModFix/>
          </a:blip>
          <a:stretch>
            <a:fillRect/>
          </a:stretch>
        </p:blipFill>
        <p:spPr>
          <a:xfrm>
            <a:off x="2416075" y="561750"/>
            <a:ext cx="4311849" cy="43118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Shape 1118"/>
          <p:cNvSpPr txBox="1"/>
          <p:nvPr>
            <p:ph idx="4294967295" type="body"/>
          </p:nvPr>
        </p:nvSpPr>
        <p:spPr>
          <a:xfrm>
            <a:off x="476250" y="800125"/>
            <a:ext cx="8191500" cy="4711800"/>
          </a:xfrm>
          <a:prstGeom prst="rect">
            <a:avLst/>
          </a:prstGeom>
        </p:spPr>
        <p:txBody>
          <a:bodyPr anchorCtr="0" anchor="t" bIns="91425" lIns="91425" rIns="91425" tIns="91425">
            <a:noAutofit/>
          </a:bodyPr>
          <a:lstStyle/>
          <a:p>
            <a:pPr indent="-228600" lvl="0" marL="457200" rtl="0">
              <a:spcBef>
                <a:spcPts val="0"/>
              </a:spcBef>
            </a:pPr>
            <a:r>
              <a:rPr lang="zh-TW"/>
              <a:t>年齡與月收入資料集合</a:t>
            </a:r>
          </a:p>
          <a:p>
            <a:pPr indent="-228600" lvl="0" marL="457200" rtl="0">
              <a:spcBef>
                <a:spcPts val="0"/>
              </a:spcBef>
            </a:pPr>
            <a:r>
              <a:rPr lang="zh-TW"/>
              <a:t>使用者定義之群集數量k = 3</a:t>
            </a:r>
          </a:p>
        </p:txBody>
      </p:sp>
      <p:sp>
        <p:nvSpPr>
          <p:cNvPr id="1119" name="Shape 111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120" name="Shape 1120"/>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a:spcBef>
                <a:spcPts val="0"/>
              </a:spcBef>
              <a:buNone/>
            </a:pPr>
            <a:r>
              <a:t/>
            </a:r>
            <a:endParaRPr/>
          </a:p>
        </p:txBody>
      </p:sp>
      <p:sp>
        <p:nvSpPr>
          <p:cNvPr id="1121" name="Shape 1121"/>
          <p:cNvSpPr txBox="1"/>
          <p:nvPr>
            <p:ph type="title"/>
          </p:nvPr>
        </p:nvSpPr>
        <p:spPr>
          <a:xfrm>
            <a:off x="476250" y="321825"/>
            <a:ext cx="8191500" cy="519900"/>
          </a:xfrm>
          <a:prstGeom prst="rect">
            <a:avLst/>
          </a:prstGeom>
        </p:spPr>
        <p:txBody>
          <a:bodyPr anchorCtr="0" anchor="ctr" bIns="91425" lIns="91425" rIns="91425" tIns="91425">
            <a:noAutofit/>
          </a:bodyPr>
          <a:lstStyle/>
          <a:p>
            <a:pPr lvl="0">
              <a:spcBef>
                <a:spcPts val="0"/>
              </a:spcBef>
              <a:buNone/>
            </a:pPr>
            <a:r>
              <a:rPr lang="zh-TW"/>
              <a:t>起始輸入</a:t>
            </a:r>
          </a:p>
        </p:txBody>
      </p:sp>
      <p:pic>
        <p:nvPicPr>
          <p:cNvPr id="1122" name="Shape 1122" title="年齡與平均月收入散佈圖"/>
          <p:cNvPicPr preferRelativeResize="0"/>
          <p:nvPr/>
        </p:nvPicPr>
        <p:blipFill rotWithShape="1">
          <a:blip r:embed="rId3">
            <a:alphaModFix/>
          </a:blip>
          <a:srcRect b="12494" l="14222" r="14557" t="15240"/>
          <a:stretch/>
        </p:blipFill>
        <p:spPr>
          <a:xfrm>
            <a:off x="860805" y="2158799"/>
            <a:ext cx="7422382" cy="4656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idx="4294967295" type="body"/>
          </p:nvPr>
        </p:nvSpPr>
        <p:spPr>
          <a:xfrm>
            <a:off x="476250" y="800125"/>
            <a:ext cx="8191500" cy="4711800"/>
          </a:xfrm>
          <a:prstGeom prst="rect">
            <a:avLst/>
          </a:prstGeom>
        </p:spPr>
        <p:txBody>
          <a:bodyPr anchorCtr="0" anchor="t" bIns="91425" lIns="91425" rIns="91425" tIns="91425">
            <a:noAutofit/>
          </a:bodyPr>
          <a:lstStyle/>
          <a:p>
            <a:pPr indent="0" lvl="0" marL="0" rtl="0" algn="ctr">
              <a:spcBef>
                <a:spcPts val="0"/>
              </a:spcBef>
              <a:buNone/>
            </a:pPr>
            <a:r>
              <a:rPr lang="zh-TW"/>
              <a:t>隨機選擇任k個資料點當作起始k群的</a:t>
            </a:r>
            <a:r>
              <a:rPr lang="zh-TW">
                <a:solidFill>
                  <a:srgbClr val="FF0000"/>
                </a:solidFill>
              </a:rPr>
              <a:t>群集中心</a:t>
            </a:r>
          </a:p>
        </p:txBody>
      </p:sp>
      <p:sp>
        <p:nvSpPr>
          <p:cNvPr id="1129" name="Shape 112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130" name="Shape 1130"/>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1131" name="Shape 1131"/>
          <p:cNvSpPr txBox="1"/>
          <p:nvPr>
            <p:ph type="title"/>
          </p:nvPr>
        </p:nvSpPr>
        <p:spPr>
          <a:xfrm>
            <a:off x="476250" y="321825"/>
            <a:ext cx="8191500" cy="519900"/>
          </a:xfrm>
          <a:prstGeom prst="rect">
            <a:avLst/>
          </a:prstGeom>
        </p:spPr>
        <p:txBody>
          <a:bodyPr anchorCtr="0" anchor="ctr" bIns="91425" lIns="91425" rIns="91425" tIns="91425">
            <a:noAutofit/>
          </a:bodyPr>
          <a:lstStyle/>
          <a:p>
            <a:pPr lvl="0" rtl="0">
              <a:spcBef>
                <a:spcPts val="0"/>
              </a:spcBef>
              <a:buNone/>
            </a:pPr>
            <a:r>
              <a:rPr lang="zh-TW"/>
              <a:t>1-1. 起始設置</a:t>
            </a:r>
          </a:p>
        </p:txBody>
      </p:sp>
      <p:pic>
        <p:nvPicPr>
          <p:cNvPr id="1132" name="Shape 1132" title="年齡與平均月收入散佈圖"/>
          <p:cNvPicPr preferRelativeResize="0"/>
          <p:nvPr/>
        </p:nvPicPr>
        <p:blipFill rotWithShape="1">
          <a:blip r:embed="rId3">
            <a:alphaModFix/>
          </a:blip>
          <a:srcRect b="12494" l="14222" r="14557" t="15240"/>
          <a:stretch/>
        </p:blipFill>
        <p:spPr>
          <a:xfrm>
            <a:off x="860805" y="2158799"/>
            <a:ext cx="7422382" cy="4656300"/>
          </a:xfrm>
          <a:prstGeom prst="rect">
            <a:avLst/>
          </a:prstGeom>
          <a:noFill/>
          <a:ln>
            <a:noFill/>
          </a:ln>
        </p:spPr>
      </p:pic>
      <p:sp>
        <p:nvSpPr>
          <p:cNvPr id="1133" name="Shape 1133"/>
          <p:cNvSpPr/>
          <p:nvPr/>
        </p:nvSpPr>
        <p:spPr>
          <a:xfrm>
            <a:off x="5858925" y="40669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34" name="Shape 1134"/>
          <p:cNvSpPr/>
          <p:nvPr/>
        </p:nvSpPr>
        <p:spPr>
          <a:xfrm>
            <a:off x="5639725" y="42626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35" name="Shape 1135"/>
          <p:cNvSpPr/>
          <p:nvPr/>
        </p:nvSpPr>
        <p:spPr>
          <a:xfrm>
            <a:off x="6814025" y="32605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Shape 1141"/>
          <p:cNvSpPr txBox="1"/>
          <p:nvPr>
            <p:ph idx="4294967295" type="body"/>
          </p:nvPr>
        </p:nvSpPr>
        <p:spPr>
          <a:xfrm>
            <a:off x="476250" y="800125"/>
            <a:ext cx="8191500" cy="4711800"/>
          </a:xfrm>
          <a:prstGeom prst="rect">
            <a:avLst/>
          </a:prstGeom>
        </p:spPr>
        <p:txBody>
          <a:bodyPr anchorCtr="0" anchor="t" bIns="91425" lIns="91425" rIns="91425" tIns="91425">
            <a:noAutofit/>
          </a:bodyPr>
          <a:lstStyle/>
          <a:p>
            <a:pPr indent="0" lvl="0" marL="0" rtl="0" algn="ctr">
              <a:spcBef>
                <a:spcPts val="0"/>
              </a:spcBef>
              <a:buNone/>
            </a:pPr>
            <a:r>
              <a:rPr lang="zh-TW"/>
              <a:t>利用相似度計算公式，</a:t>
            </a:r>
            <a:br>
              <a:rPr lang="zh-TW"/>
            </a:br>
            <a:r>
              <a:rPr lang="zh-TW"/>
              <a:t>將資料點分別歸屬到距其最近之群集中心所屬的</a:t>
            </a:r>
            <a:r>
              <a:rPr lang="zh-TW">
                <a:solidFill>
                  <a:schemeClr val="accent6"/>
                </a:solidFill>
              </a:rPr>
              <a:t>群集</a:t>
            </a:r>
            <a:r>
              <a:rPr lang="zh-TW"/>
              <a:t>，</a:t>
            </a:r>
            <a:br>
              <a:rPr lang="zh-TW"/>
            </a:br>
            <a:r>
              <a:rPr lang="zh-TW"/>
              <a:t>形成k=3個群集。</a:t>
            </a:r>
          </a:p>
        </p:txBody>
      </p:sp>
      <p:sp>
        <p:nvSpPr>
          <p:cNvPr id="1142" name="Shape 1142"/>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143" name="Shape 1143"/>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1144" name="Shape 1144"/>
          <p:cNvSpPr txBox="1"/>
          <p:nvPr>
            <p:ph type="title"/>
          </p:nvPr>
        </p:nvSpPr>
        <p:spPr>
          <a:xfrm>
            <a:off x="476250" y="321825"/>
            <a:ext cx="8191500" cy="519900"/>
          </a:xfrm>
          <a:prstGeom prst="rect">
            <a:avLst/>
          </a:prstGeom>
        </p:spPr>
        <p:txBody>
          <a:bodyPr anchorCtr="0" anchor="ctr" bIns="91425" lIns="91425" rIns="91425" tIns="91425">
            <a:noAutofit/>
          </a:bodyPr>
          <a:lstStyle/>
          <a:p>
            <a:pPr lvl="0" rtl="0">
              <a:spcBef>
                <a:spcPts val="0"/>
              </a:spcBef>
              <a:buNone/>
            </a:pPr>
            <a:r>
              <a:rPr lang="zh-TW"/>
              <a:t>1-2. 形成群集</a:t>
            </a:r>
          </a:p>
        </p:txBody>
      </p:sp>
      <p:pic>
        <p:nvPicPr>
          <p:cNvPr id="1145" name="Shape 1145" title="年齡與平均月收入散佈圖"/>
          <p:cNvPicPr preferRelativeResize="0"/>
          <p:nvPr/>
        </p:nvPicPr>
        <p:blipFill rotWithShape="1">
          <a:blip r:embed="rId3">
            <a:alphaModFix/>
          </a:blip>
          <a:srcRect b="12494" l="14222" r="14557" t="15240"/>
          <a:stretch/>
        </p:blipFill>
        <p:spPr>
          <a:xfrm>
            <a:off x="860805" y="2158799"/>
            <a:ext cx="7422382" cy="4656300"/>
          </a:xfrm>
          <a:prstGeom prst="rect">
            <a:avLst/>
          </a:prstGeom>
          <a:noFill/>
          <a:ln>
            <a:noFill/>
          </a:ln>
        </p:spPr>
      </p:pic>
      <p:sp>
        <p:nvSpPr>
          <p:cNvPr id="1146" name="Shape 1146"/>
          <p:cNvSpPr/>
          <p:nvPr/>
        </p:nvSpPr>
        <p:spPr>
          <a:xfrm rot="-944843">
            <a:off x="6620216" y="3030741"/>
            <a:ext cx="894263" cy="824663"/>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47" name="Shape 1147"/>
          <p:cNvSpPr/>
          <p:nvPr/>
        </p:nvSpPr>
        <p:spPr>
          <a:xfrm rot="-944137">
            <a:off x="2988398" y="4243792"/>
            <a:ext cx="2971252" cy="1224347"/>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48" name="Shape 1148"/>
          <p:cNvSpPr/>
          <p:nvPr/>
        </p:nvSpPr>
        <p:spPr>
          <a:xfrm>
            <a:off x="5858925" y="40669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49" name="Shape 1149"/>
          <p:cNvSpPr/>
          <p:nvPr/>
        </p:nvSpPr>
        <p:spPr>
          <a:xfrm>
            <a:off x="5639725" y="42626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50" name="Shape 1150"/>
          <p:cNvSpPr/>
          <p:nvPr/>
        </p:nvSpPr>
        <p:spPr>
          <a:xfrm>
            <a:off x="6814025" y="32605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51" name="Shape 1151"/>
          <p:cNvSpPr/>
          <p:nvPr/>
        </p:nvSpPr>
        <p:spPr>
          <a:xfrm rot="-944076">
            <a:off x="5735951" y="3892588"/>
            <a:ext cx="537646" cy="46652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Shape 1157"/>
          <p:cNvSpPr txBox="1"/>
          <p:nvPr>
            <p:ph idx="4294967295" type="body"/>
          </p:nvPr>
        </p:nvSpPr>
        <p:spPr>
          <a:xfrm>
            <a:off x="476250" y="800125"/>
            <a:ext cx="8191500" cy="4711800"/>
          </a:xfrm>
          <a:prstGeom prst="rect">
            <a:avLst/>
          </a:prstGeom>
        </p:spPr>
        <p:txBody>
          <a:bodyPr anchorCtr="0" anchor="t" bIns="91425" lIns="91425" rIns="91425" tIns="91425">
            <a:noAutofit/>
          </a:bodyPr>
          <a:lstStyle/>
          <a:p>
            <a:pPr indent="0" lvl="0" marL="0" rtl="0" algn="ctr">
              <a:spcBef>
                <a:spcPts val="0"/>
              </a:spcBef>
              <a:buNone/>
            </a:pPr>
            <a:r>
              <a:rPr lang="zh-TW"/>
              <a:t>利用各群集中所含的資料點，重新計算各群集之</a:t>
            </a:r>
            <a:r>
              <a:rPr lang="zh-TW">
                <a:solidFill>
                  <a:srgbClr val="FF0000"/>
                </a:solidFill>
              </a:rPr>
              <a:t>群集中心</a:t>
            </a:r>
            <a:r>
              <a:rPr lang="zh-TW"/>
              <a:t>點</a:t>
            </a:r>
          </a:p>
        </p:txBody>
      </p:sp>
      <p:sp>
        <p:nvSpPr>
          <p:cNvPr id="1158" name="Shape 115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159" name="Shape 1159"/>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1160" name="Shape 1160"/>
          <p:cNvSpPr txBox="1"/>
          <p:nvPr>
            <p:ph type="title"/>
          </p:nvPr>
        </p:nvSpPr>
        <p:spPr>
          <a:xfrm>
            <a:off x="476250" y="321825"/>
            <a:ext cx="8191500" cy="519900"/>
          </a:xfrm>
          <a:prstGeom prst="rect">
            <a:avLst/>
          </a:prstGeom>
        </p:spPr>
        <p:txBody>
          <a:bodyPr anchorCtr="0" anchor="ctr" bIns="91425" lIns="91425" rIns="91425" tIns="91425">
            <a:noAutofit/>
          </a:bodyPr>
          <a:lstStyle/>
          <a:p>
            <a:pPr lvl="0" rtl="0">
              <a:spcBef>
                <a:spcPts val="0"/>
              </a:spcBef>
              <a:buNone/>
            </a:pPr>
            <a:r>
              <a:rPr lang="zh-TW"/>
              <a:t>1-3. 計算群集中心</a:t>
            </a:r>
          </a:p>
        </p:txBody>
      </p:sp>
      <p:pic>
        <p:nvPicPr>
          <p:cNvPr id="1161" name="Shape 1161" title="年齡與平均月收入散佈圖"/>
          <p:cNvPicPr preferRelativeResize="0"/>
          <p:nvPr/>
        </p:nvPicPr>
        <p:blipFill rotWithShape="1">
          <a:blip r:embed="rId3">
            <a:alphaModFix/>
          </a:blip>
          <a:srcRect b="12494" l="14222" r="14557" t="15240"/>
          <a:stretch/>
        </p:blipFill>
        <p:spPr>
          <a:xfrm>
            <a:off x="860805" y="2158799"/>
            <a:ext cx="7422382" cy="4656300"/>
          </a:xfrm>
          <a:prstGeom prst="rect">
            <a:avLst/>
          </a:prstGeom>
          <a:noFill/>
          <a:ln>
            <a:noFill/>
          </a:ln>
        </p:spPr>
      </p:pic>
      <p:sp>
        <p:nvSpPr>
          <p:cNvPr id="1162" name="Shape 1162"/>
          <p:cNvSpPr/>
          <p:nvPr/>
        </p:nvSpPr>
        <p:spPr>
          <a:xfrm rot="-944076">
            <a:off x="5735951" y="3892588"/>
            <a:ext cx="537646" cy="46652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3" name="Shape 1163"/>
          <p:cNvSpPr/>
          <p:nvPr/>
        </p:nvSpPr>
        <p:spPr>
          <a:xfrm>
            <a:off x="5858925" y="40669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4" name="Shape 1164"/>
          <p:cNvSpPr/>
          <p:nvPr/>
        </p:nvSpPr>
        <p:spPr>
          <a:xfrm rot="-944137">
            <a:off x="2988398" y="4243792"/>
            <a:ext cx="2971252" cy="1224347"/>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5" name="Shape 1165"/>
          <p:cNvSpPr/>
          <p:nvPr/>
        </p:nvSpPr>
        <p:spPr>
          <a:xfrm>
            <a:off x="4443300" y="47250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6" name="Shape 1166"/>
          <p:cNvSpPr/>
          <p:nvPr/>
        </p:nvSpPr>
        <p:spPr>
          <a:xfrm rot="-944843">
            <a:off x="6620216" y="3030741"/>
            <a:ext cx="894263" cy="824663"/>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7" name="Shape 1167"/>
          <p:cNvSpPr/>
          <p:nvPr/>
        </p:nvSpPr>
        <p:spPr>
          <a:xfrm>
            <a:off x="6966425" y="33367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68" name="Shape 1168"/>
          <p:cNvSpPr/>
          <p:nvPr/>
        </p:nvSpPr>
        <p:spPr>
          <a:xfrm>
            <a:off x="3604925" y="3197825"/>
            <a:ext cx="773400" cy="763500"/>
          </a:xfrm>
          <a:prstGeom prst="wedgeEllipseCallout">
            <a:avLst>
              <a:gd fmla="val 63906" name="adj1"/>
              <a:gd fmla="val 137161"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sp>
        <p:nvSpPr>
          <p:cNvPr id="1169" name="Shape 1169"/>
          <p:cNvSpPr/>
          <p:nvPr/>
        </p:nvSpPr>
        <p:spPr>
          <a:xfrm>
            <a:off x="5682875" y="2641975"/>
            <a:ext cx="773400" cy="763500"/>
          </a:xfrm>
          <a:prstGeom prst="wedgeEllipseCallout">
            <a:avLst>
              <a:gd fmla="val 93845" name="adj1"/>
              <a:gd fmla="val 54106"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Shape 1175"/>
          <p:cNvSpPr txBox="1"/>
          <p:nvPr>
            <p:ph idx="4294967295" type="body"/>
          </p:nvPr>
        </p:nvSpPr>
        <p:spPr>
          <a:xfrm>
            <a:off x="476250" y="800125"/>
            <a:ext cx="8191500" cy="4711800"/>
          </a:xfrm>
          <a:prstGeom prst="rect">
            <a:avLst/>
          </a:prstGeom>
        </p:spPr>
        <p:txBody>
          <a:bodyPr anchorCtr="0" anchor="t" bIns="91425" lIns="91425" rIns="91425" tIns="91425">
            <a:noAutofit/>
          </a:bodyPr>
          <a:lstStyle/>
          <a:p>
            <a:pPr indent="0" lvl="0" marL="0" rtl="0" algn="ctr">
              <a:spcBef>
                <a:spcPts val="0"/>
              </a:spcBef>
              <a:buNone/>
            </a:pPr>
            <a:r>
              <a:rPr lang="zh-TW"/>
              <a:t>現在的</a:t>
            </a:r>
            <a:r>
              <a:rPr lang="zh-TW">
                <a:solidFill>
                  <a:srgbClr val="FF0000"/>
                </a:solidFill>
              </a:rPr>
              <a:t>群集中心</a:t>
            </a:r>
            <a:r>
              <a:rPr lang="zh-TW"/>
              <a:t>與之前的</a:t>
            </a:r>
            <a:r>
              <a:rPr lang="zh-TW">
                <a:solidFill>
                  <a:srgbClr val="FF00FF"/>
                </a:solidFill>
              </a:rPr>
              <a:t>群集中心</a:t>
            </a:r>
            <a:r>
              <a:rPr lang="zh-TW"/>
              <a:t>不同，故繼續執行</a:t>
            </a:r>
          </a:p>
        </p:txBody>
      </p:sp>
      <p:sp>
        <p:nvSpPr>
          <p:cNvPr id="1176" name="Shape 117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177" name="Shape 1177"/>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1178" name="Shape 1178"/>
          <p:cNvSpPr txBox="1"/>
          <p:nvPr>
            <p:ph type="title"/>
          </p:nvPr>
        </p:nvSpPr>
        <p:spPr>
          <a:xfrm>
            <a:off x="476250" y="321825"/>
            <a:ext cx="8191500" cy="519900"/>
          </a:xfrm>
          <a:prstGeom prst="rect">
            <a:avLst/>
          </a:prstGeom>
        </p:spPr>
        <p:txBody>
          <a:bodyPr anchorCtr="0" anchor="ctr" bIns="91425" lIns="91425" rIns="91425" tIns="91425">
            <a:noAutofit/>
          </a:bodyPr>
          <a:lstStyle/>
          <a:p>
            <a:pPr lvl="0" rtl="0">
              <a:spcBef>
                <a:spcPts val="0"/>
              </a:spcBef>
              <a:buNone/>
            </a:pPr>
            <a:r>
              <a:rPr lang="zh-TW"/>
              <a:t>1-4. 結束條件判斷</a:t>
            </a:r>
          </a:p>
        </p:txBody>
      </p:sp>
      <p:pic>
        <p:nvPicPr>
          <p:cNvPr id="1179" name="Shape 1179" title="年齡與平均月收入散佈圖"/>
          <p:cNvPicPr preferRelativeResize="0"/>
          <p:nvPr/>
        </p:nvPicPr>
        <p:blipFill rotWithShape="1">
          <a:blip r:embed="rId3">
            <a:alphaModFix/>
          </a:blip>
          <a:srcRect b="12494" l="14222" r="14557" t="15240"/>
          <a:stretch/>
        </p:blipFill>
        <p:spPr>
          <a:xfrm>
            <a:off x="860805" y="2158799"/>
            <a:ext cx="7422382" cy="4656300"/>
          </a:xfrm>
          <a:prstGeom prst="rect">
            <a:avLst/>
          </a:prstGeom>
          <a:noFill/>
          <a:ln>
            <a:noFill/>
          </a:ln>
        </p:spPr>
      </p:pic>
      <p:sp>
        <p:nvSpPr>
          <p:cNvPr id="1180" name="Shape 1180"/>
          <p:cNvSpPr/>
          <p:nvPr/>
        </p:nvSpPr>
        <p:spPr>
          <a:xfrm rot="-944076">
            <a:off x="5735951" y="3892588"/>
            <a:ext cx="537646" cy="46652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1" name="Shape 1181"/>
          <p:cNvSpPr/>
          <p:nvPr/>
        </p:nvSpPr>
        <p:spPr>
          <a:xfrm>
            <a:off x="5858925" y="40669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2" name="Shape 1182"/>
          <p:cNvSpPr/>
          <p:nvPr/>
        </p:nvSpPr>
        <p:spPr>
          <a:xfrm rot="-944137">
            <a:off x="2988398" y="4243792"/>
            <a:ext cx="2971252" cy="1224347"/>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3" name="Shape 1183"/>
          <p:cNvSpPr/>
          <p:nvPr/>
        </p:nvSpPr>
        <p:spPr>
          <a:xfrm>
            <a:off x="4443300" y="47250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4" name="Shape 1184"/>
          <p:cNvSpPr/>
          <p:nvPr/>
        </p:nvSpPr>
        <p:spPr>
          <a:xfrm rot="-944843">
            <a:off x="6620216" y="3030741"/>
            <a:ext cx="894263" cy="824663"/>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5" name="Shape 1185"/>
          <p:cNvSpPr/>
          <p:nvPr/>
        </p:nvSpPr>
        <p:spPr>
          <a:xfrm>
            <a:off x="6966425" y="33367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6" name="Shape 1186"/>
          <p:cNvSpPr/>
          <p:nvPr/>
        </p:nvSpPr>
        <p:spPr>
          <a:xfrm>
            <a:off x="5639725" y="4262625"/>
            <a:ext cx="257400" cy="261900"/>
          </a:xfrm>
          <a:prstGeom prst="rect">
            <a:avLst/>
          </a:prstGeom>
          <a:noFill/>
          <a:ln cap="flat" cmpd="sng" w="38100">
            <a:solidFill>
              <a:srgbClr val="99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7" name="Shape 1187"/>
          <p:cNvSpPr/>
          <p:nvPr/>
        </p:nvSpPr>
        <p:spPr>
          <a:xfrm>
            <a:off x="6814025" y="3260550"/>
            <a:ext cx="257400" cy="261900"/>
          </a:xfrm>
          <a:prstGeom prst="rect">
            <a:avLst/>
          </a:prstGeom>
          <a:noFill/>
          <a:ln cap="flat" cmpd="sng" w="38100">
            <a:solidFill>
              <a:srgbClr val="99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88" name="Shape 1188"/>
          <p:cNvSpPr/>
          <p:nvPr/>
        </p:nvSpPr>
        <p:spPr>
          <a:xfrm>
            <a:off x="4185300" y="2924825"/>
            <a:ext cx="773400" cy="763500"/>
          </a:xfrm>
          <a:prstGeom prst="wedgeEllipseCallout">
            <a:avLst>
              <a:gd fmla="val 63906" name="adj1"/>
              <a:gd fmla="val 137161" name="adj2"/>
            </a:avLst>
          </a:prstGeom>
          <a:solidFill>
            <a:srgbClr val="9900FF"/>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sp>
        <p:nvSpPr>
          <p:cNvPr id="1189" name="Shape 1189"/>
          <p:cNvSpPr/>
          <p:nvPr/>
        </p:nvSpPr>
        <p:spPr>
          <a:xfrm>
            <a:off x="5897125" y="2364775"/>
            <a:ext cx="773400" cy="763500"/>
          </a:xfrm>
          <a:prstGeom prst="wedgeEllipseCallout">
            <a:avLst>
              <a:gd fmla="val 66143" name="adj1"/>
              <a:gd fmla="val 58625" name="adj2"/>
            </a:avLst>
          </a:prstGeom>
          <a:solidFill>
            <a:srgbClr val="9900FF"/>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cxnSp>
        <p:nvCxnSpPr>
          <p:cNvPr id="1190" name="Shape 1190"/>
          <p:cNvCxnSpPr>
            <a:endCxn id="1183" idx="3"/>
          </p:cNvCxnSpPr>
          <p:nvPr/>
        </p:nvCxnSpPr>
        <p:spPr>
          <a:xfrm flipH="1">
            <a:off x="4700700" y="4393675"/>
            <a:ext cx="939000" cy="462300"/>
          </a:xfrm>
          <a:prstGeom prst="straightConnector1">
            <a:avLst/>
          </a:prstGeom>
          <a:noFill/>
          <a:ln cap="flat" cmpd="sng" w="38100">
            <a:solidFill>
              <a:srgbClr val="9900FF"/>
            </a:solidFill>
            <a:prstDash val="solid"/>
            <a:round/>
            <a:headEnd len="lg" w="lg" type="none"/>
            <a:tailEnd len="lg" w="lg"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5" name="Shape 1195"/>
        <p:cNvGrpSpPr/>
        <p:nvPr/>
      </p:nvGrpSpPr>
      <p:grpSpPr>
        <a:xfrm>
          <a:off x="0" y="0"/>
          <a:ext cx="0" cy="0"/>
          <a:chOff x="0" y="0"/>
          <a:chExt cx="0" cy="0"/>
        </a:xfrm>
      </p:grpSpPr>
      <p:sp>
        <p:nvSpPr>
          <p:cNvPr id="1196" name="Shape 1196"/>
          <p:cNvSpPr txBox="1"/>
          <p:nvPr>
            <p:ph idx="4294967295" type="body"/>
          </p:nvPr>
        </p:nvSpPr>
        <p:spPr>
          <a:xfrm>
            <a:off x="476250" y="800125"/>
            <a:ext cx="8191500" cy="4711800"/>
          </a:xfrm>
          <a:prstGeom prst="rect">
            <a:avLst/>
          </a:prstGeom>
        </p:spPr>
        <p:txBody>
          <a:bodyPr anchorCtr="0" anchor="t" bIns="91425" lIns="91425" rIns="91425" tIns="91425">
            <a:noAutofit/>
          </a:bodyPr>
          <a:lstStyle/>
          <a:p>
            <a:pPr indent="0" lvl="0" marL="0" rtl="0" algn="ctr">
              <a:spcBef>
                <a:spcPts val="0"/>
              </a:spcBef>
              <a:buNone/>
            </a:pPr>
            <a:r>
              <a:rPr lang="zh-TW"/>
              <a:t>利用相似度計算公式，</a:t>
            </a:r>
            <a:br>
              <a:rPr lang="zh-TW"/>
            </a:br>
            <a:r>
              <a:rPr lang="zh-TW"/>
              <a:t>將資料點分別歸屬到距其最近之群集中心所屬的</a:t>
            </a:r>
            <a:r>
              <a:rPr lang="zh-TW">
                <a:solidFill>
                  <a:srgbClr val="FF9900"/>
                </a:solidFill>
              </a:rPr>
              <a:t>群集</a:t>
            </a:r>
            <a:r>
              <a:rPr lang="zh-TW"/>
              <a:t>，</a:t>
            </a:r>
            <a:br>
              <a:rPr lang="zh-TW"/>
            </a:br>
            <a:r>
              <a:rPr lang="zh-TW"/>
              <a:t>形成k=3個群集。</a:t>
            </a:r>
          </a:p>
        </p:txBody>
      </p:sp>
      <p:sp>
        <p:nvSpPr>
          <p:cNvPr id="1197" name="Shape 1197"/>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198" name="Shape 1198"/>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1199" name="Shape 1199"/>
          <p:cNvSpPr txBox="1"/>
          <p:nvPr>
            <p:ph type="title"/>
          </p:nvPr>
        </p:nvSpPr>
        <p:spPr>
          <a:xfrm>
            <a:off x="476250" y="321825"/>
            <a:ext cx="8191500" cy="519900"/>
          </a:xfrm>
          <a:prstGeom prst="rect">
            <a:avLst/>
          </a:prstGeom>
        </p:spPr>
        <p:txBody>
          <a:bodyPr anchorCtr="0" anchor="ctr" bIns="91425" lIns="91425" rIns="91425" tIns="91425">
            <a:noAutofit/>
          </a:bodyPr>
          <a:lstStyle/>
          <a:p>
            <a:pPr lvl="0" rtl="0">
              <a:spcBef>
                <a:spcPts val="0"/>
              </a:spcBef>
              <a:buNone/>
            </a:pPr>
            <a:r>
              <a:rPr lang="zh-TW"/>
              <a:t>2-2. 形成群集</a:t>
            </a:r>
          </a:p>
        </p:txBody>
      </p:sp>
      <p:pic>
        <p:nvPicPr>
          <p:cNvPr id="1200" name="Shape 1200" title="年齡與平均月收入散佈圖"/>
          <p:cNvPicPr preferRelativeResize="0"/>
          <p:nvPr/>
        </p:nvPicPr>
        <p:blipFill rotWithShape="1">
          <a:blip r:embed="rId3">
            <a:alphaModFix/>
          </a:blip>
          <a:srcRect b="12494" l="14222" r="14557" t="15240"/>
          <a:stretch/>
        </p:blipFill>
        <p:spPr>
          <a:xfrm>
            <a:off x="860805" y="2158799"/>
            <a:ext cx="7422382" cy="4656300"/>
          </a:xfrm>
          <a:prstGeom prst="rect">
            <a:avLst/>
          </a:prstGeom>
          <a:noFill/>
          <a:ln>
            <a:noFill/>
          </a:ln>
        </p:spPr>
      </p:pic>
      <p:sp>
        <p:nvSpPr>
          <p:cNvPr id="1201" name="Shape 1201"/>
          <p:cNvSpPr/>
          <p:nvPr/>
        </p:nvSpPr>
        <p:spPr>
          <a:xfrm rot="-944271">
            <a:off x="5508624" y="3923971"/>
            <a:ext cx="796353" cy="66189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2" name="Shape 1202"/>
          <p:cNvSpPr/>
          <p:nvPr/>
        </p:nvSpPr>
        <p:spPr>
          <a:xfrm>
            <a:off x="5858925" y="40669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3" name="Shape 1203"/>
          <p:cNvSpPr/>
          <p:nvPr/>
        </p:nvSpPr>
        <p:spPr>
          <a:xfrm rot="-943984">
            <a:off x="3006791" y="4376850"/>
            <a:ext cx="1990368" cy="1224347"/>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4" name="Shape 1204"/>
          <p:cNvSpPr/>
          <p:nvPr/>
        </p:nvSpPr>
        <p:spPr>
          <a:xfrm>
            <a:off x="4443300" y="47250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5" name="Shape 1205"/>
          <p:cNvSpPr/>
          <p:nvPr/>
        </p:nvSpPr>
        <p:spPr>
          <a:xfrm rot="-944843">
            <a:off x="6620216" y="3030741"/>
            <a:ext cx="894263" cy="824663"/>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6" name="Shape 1206"/>
          <p:cNvSpPr/>
          <p:nvPr/>
        </p:nvSpPr>
        <p:spPr>
          <a:xfrm>
            <a:off x="6966425" y="33367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7" name="Shape 1207"/>
          <p:cNvSpPr/>
          <p:nvPr/>
        </p:nvSpPr>
        <p:spPr>
          <a:xfrm>
            <a:off x="4021475" y="3462575"/>
            <a:ext cx="773400" cy="763500"/>
          </a:xfrm>
          <a:prstGeom prst="wedgeEllipseCallout">
            <a:avLst>
              <a:gd fmla="val -20833" name="adj1"/>
              <a:gd fmla="val 62500" name="adj2"/>
            </a:avLst>
          </a:prstGeom>
          <a:solidFill>
            <a:schemeClr val="accent6"/>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sp>
        <p:nvSpPr>
          <p:cNvPr id="1208" name="Shape 1208"/>
          <p:cNvSpPr/>
          <p:nvPr/>
        </p:nvSpPr>
        <p:spPr>
          <a:xfrm>
            <a:off x="5342925" y="2977175"/>
            <a:ext cx="773400" cy="763500"/>
          </a:xfrm>
          <a:prstGeom prst="wedgeEllipseCallout">
            <a:avLst>
              <a:gd fmla="val 16330" name="adj1"/>
              <a:gd fmla="val 63523" name="adj2"/>
            </a:avLst>
          </a:prstGeom>
          <a:solidFill>
            <a:schemeClr val="accent6"/>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Shape 1214"/>
          <p:cNvSpPr txBox="1"/>
          <p:nvPr>
            <p:ph idx="4294967295" type="body"/>
          </p:nvPr>
        </p:nvSpPr>
        <p:spPr>
          <a:xfrm>
            <a:off x="476250" y="800125"/>
            <a:ext cx="8191500" cy="4711800"/>
          </a:xfrm>
          <a:prstGeom prst="rect">
            <a:avLst/>
          </a:prstGeom>
        </p:spPr>
        <p:txBody>
          <a:bodyPr anchorCtr="0" anchor="t" bIns="91425" lIns="91425" rIns="91425" tIns="91425">
            <a:noAutofit/>
          </a:bodyPr>
          <a:lstStyle/>
          <a:p>
            <a:pPr indent="0" lvl="0" marL="0" rtl="0" algn="ctr">
              <a:spcBef>
                <a:spcPts val="0"/>
              </a:spcBef>
              <a:buNone/>
            </a:pPr>
            <a:r>
              <a:rPr lang="zh-TW"/>
              <a:t>利用各群集中所含的資料點，重新計算各群集之</a:t>
            </a:r>
            <a:r>
              <a:rPr lang="zh-TW">
                <a:solidFill>
                  <a:srgbClr val="FF0000"/>
                </a:solidFill>
              </a:rPr>
              <a:t>群集中心</a:t>
            </a:r>
            <a:r>
              <a:rPr lang="zh-TW"/>
              <a:t>點</a:t>
            </a:r>
          </a:p>
        </p:txBody>
      </p:sp>
      <p:sp>
        <p:nvSpPr>
          <p:cNvPr id="1215" name="Shape 121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216" name="Shape 1216"/>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1217" name="Shape 1217"/>
          <p:cNvSpPr txBox="1"/>
          <p:nvPr>
            <p:ph type="title"/>
          </p:nvPr>
        </p:nvSpPr>
        <p:spPr>
          <a:xfrm>
            <a:off x="476250" y="321825"/>
            <a:ext cx="8191500" cy="519900"/>
          </a:xfrm>
          <a:prstGeom prst="rect">
            <a:avLst/>
          </a:prstGeom>
        </p:spPr>
        <p:txBody>
          <a:bodyPr anchorCtr="0" anchor="ctr" bIns="91425" lIns="91425" rIns="91425" tIns="91425">
            <a:noAutofit/>
          </a:bodyPr>
          <a:lstStyle/>
          <a:p>
            <a:pPr lvl="0" rtl="0">
              <a:spcBef>
                <a:spcPts val="0"/>
              </a:spcBef>
              <a:buNone/>
            </a:pPr>
            <a:r>
              <a:rPr lang="zh-TW"/>
              <a:t>2-3. 計算群集中心</a:t>
            </a:r>
          </a:p>
        </p:txBody>
      </p:sp>
      <p:pic>
        <p:nvPicPr>
          <p:cNvPr id="1218" name="Shape 1218" title="年齡與平均月收入散佈圖"/>
          <p:cNvPicPr preferRelativeResize="0"/>
          <p:nvPr/>
        </p:nvPicPr>
        <p:blipFill rotWithShape="1">
          <a:blip r:embed="rId3">
            <a:alphaModFix/>
          </a:blip>
          <a:srcRect b="12494" l="14222" r="14557" t="15240"/>
          <a:stretch/>
        </p:blipFill>
        <p:spPr>
          <a:xfrm>
            <a:off x="860805" y="2158799"/>
            <a:ext cx="7422382" cy="4656300"/>
          </a:xfrm>
          <a:prstGeom prst="rect">
            <a:avLst/>
          </a:prstGeom>
          <a:noFill/>
          <a:ln>
            <a:noFill/>
          </a:ln>
        </p:spPr>
      </p:pic>
      <p:sp>
        <p:nvSpPr>
          <p:cNvPr id="1219" name="Shape 1219"/>
          <p:cNvSpPr/>
          <p:nvPr/>
        </p:nvSpPr>
        <p:spPr>
          <a:xfrm rot="-944271">
            <a:off x="5508624" y="3923971"/>
            <a:ext cx="796353" cy="66189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0" name="Shape 1220"/>
          <p:cNvSpPr/>
          <p:nvPr/>
        </p:nvSpPr>
        <p:spPr>
          <a:xfrm>
            <a:off x="5766350" y="41631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1" name="Shape 1221"/>
          <p:cNvSpPr/>
          <p:nvPr/>
        </p:nvSpPr>
        <p:spPr>
          <a:xfrm rot="-943984">
            <a:off x="3006791" y="4376850"/>
            <a:ext cx="1990368" cy="1224347"/>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2" name="Shape 1222"/>
          <p:cNvSpPr/>
          <p:nvPr/>
        </p:nvSpPr>
        <p:spPr>
          <a:xfrm>
            <a:off x="3503850" y="499120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3" name="Shape 1223"/>
          <p:cNvSpPr/>
          <p:nvPr/>
        </p:nvSpPr>
        <p:spPr>
          <a:xfrm rot="-944843">
            <a:off x="6620216" y="3030741"/>
            <a:ext cx="894263" cy="824663"/>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4" name="Shape 1224"/>
          <p:cNvSpPr/>
          <p:nvPr/>
        </p:nvSpPr>
        <p:spPr>
          <a:xfrm>
            <a:off x="6966425" y="33367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5" name="Shape 1225"/>
          <p:cNvSpPr/>
          <p:nvPr/>
        </p:nvSpPr>
        <p:spPr>
          <a:xfrm>
            <a:off x="2267825" y="3873175"/>
            <a:ext cx="773400" cy="763500"/>
          </a:xfrm>
          <a:prstGeom prst="wedgeEllipseCallout">
            <a:avLst>
              <a:gd fmla="val 93053" name="adj1"/>
              <a:gd fmla="val 91771"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sp>
        <p:nvSpPr>
          <p:cNvPr id="1226" name="Shape 1226"/>
          <p:cNvSpPr/>
          <p:nvPr/>
        </p:nvSpPr>
        <p:spPr>
          <a:xfrm>
            <a:off x="4992950" y="3157250"/>
            <a:ext cx="773400" cy="763500"/>
          </a:xfrm>
          <a:prstGeom prst="wedgeEllipseCallout">
            <a:avLst>
              <a:gd fmla="val 49434" name="adj1"/>
              <a:gd fmla="val 7685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Shape 1232"/>
          <p:cNvSpPr txBox="1"/>
          <p:nvPr>
            <p:ph idx="4294967295" type="body"/>
          </p:nvPr>
        </p:nvSpPr>
        <p:spPr>
          <a:xfrm>
            <a:off x="476250" y="800125"/>
            <a:ext cx="8191500" cy="4711800"/>
          </a:xfrm>
          <a:prstGeom prst="rect">
            <a:avLst/>
          </a:prstGeom>
        </p:spPr>
        <p:txBody>
          <a:bodyPr anchorCtr="0" anchor="t" bIns="91425" lIns="91425" rIns="91425" tIns="91425">
            <a:noAutofit/>
          </a:bodyPr>
          <a:lstStyle/>
          <a:p>
            <a:pPr indent="-69850" lvl="0" marL="0" rtl="0" algn="ctr">
              <a:spcBef>
                <a:spcPts val="0"/>
              </a:spcBef>
              <a:buClr>
                <a:schemeClr val="dk1"/>
              </a:buClr>
              <a:buSzPct val="45833"/>
              <a:buFont typeface="Arial"/>
              <a:buNone/>
            </a:pPr>
            <a:r>
              <a:rPr lang="zh-TW">
                <a:solidFill>
                  <a:schemeClr val="dk1"/>
                </a:solidFill>
              </a:rPr>
              <a:t>現在的</a:t>
            </a:r>
            <a:r>
              <a:rPr lang="zh-TW">
                <a:solidFill>
                  <a:srgbClr val="FF0000"/>
                </a:solidFill>
              </a:rPr>
              <a:t>群集中心</a:t>
            </a:r>
            <a:r>
              <a:rPr lang="zh-TW">
                <a:solidFill>
                  <a:schemeClr val="dk1"/>
                </a:solidFill>
              </a:rPr>
              <a:t>與之前的</a:t>
            </a:r>
            <a:r>
              <a:rPr lang="zh-TW">
                <a:solidFill>
                  <a:srgbClr val="FF00FF"/>
                </a:solidFill>
              </a:rPr>
              <a:t>群集中心</a:t>
            </a:r>
            <a:r>
              <a:rPr lang="zh-TW">
                <a:solidFill>
                  <a:schemeClr val="dk1"/>
                </a:solidFill>
              </a:rPr>
              <a:t>不同，故繼續執行</a:t>
            </a:r>
          </a:p>
          <a:p>
            <a:pPr indent="0" lvl="0" marL="0" rtl="0" algn="ctr">
              <a:spcBef>
                <a:spcPts val="0"/>
              </a:spcBef>
              <a:buNone/>
            </a:pPr>
            <a:r>
              <a:t/>
            </a:r>
            <a:endParaRPr/>
          </a:p>
        </p:txBody>
      </p:sp>
      <p:sp>
        <p:nvSpPr>
          <p:cNvPr id="1233" name="Shape 1233"/>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234" name="Shape 1234"/>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1235" name="Shape 1235"/>
          <p:cNvSpPr txBox="1"/>
          <p:nvPr>
            <p:ph type="title"/>
          </p:nvPr>
        </p:nvSpPr>
        <p:spPr>
          <a:xfrm>
            <a:off x="476250" y="321825"/>
            <a:ext cx="8191500" cy="519900"/>
          </a:xfrm>
          <a:prstGeom prst="rect">
            <a:avLst/>
          </a:prstGeom>
        </p:spPr>
        <p:txBody>
          <a:bodyPr anchorCtr="0" anchor="ctr" bIns="91425" lIns="91425" rIns="91425" tIns="91425">
            <a:noAutofit/>
          </a:bodyPr>
          <a:lstStyle/>
          <a:p>
            <a:pPr lvl="0" rtl="0">
              <a:spcBef>
                <a:spcPts val="0"/>
              </a:spcBef>
              <a:buNone/>
            </a:pPr>
            <a:r>
              <a:rPr lang="zh-TW"/>
              <a:t>2-4. 結束條件判斷</a:t>
            </a:r>
          </a:p>
        </p:txBody>
      </p:sp>
      <p:pic>
        <p:nvPicPr>
          <p:cNvPr id="1236" name="Shape 1236" title="年齡與平均月收入散佈圖"/>
          <p:cNvPicPr preferRelativeResize="0"/>
          <p:nvPr/>
        </p:nvPicPr>
        <p:blipFill rotWithShape="1">
          <a:blip r:embed="rId3">
            <a:alphaModFix/>
          </a:blip>
          <a:srcRect b="12494" l="14222" r="14557" t="15240"/>
          <a:stretch/>
        </p:blipFill>
        <p:spPr>
          <a:xfrm>
            <a:off x="860805" y="2158799"/>
            <a:ext cx="7422382" cy="4656300"/>
          </a:xfrm>
          <a:prstGeom prst="rect">
            <a:avLst/>
          </a:prstGeom>
          <a:noFill/>
          <a:ln>
            <a:noFill/>
          </a:ln>
        </p:spPr>
      </p:pic>
      <p:sp>
        <p:nvSpPr>
          <p:cNvPr id="1237" name="Shape 1237"/>
          <p:cNvSpPr/>
          <p:nvPr/>
        </p:nvSpPr>
        <p:spPr>
          <a:xfrm rot="-944271">
            <a:off x="5508624" y="3923971"/>
            <a:ext cx="796353" cy="66189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38" name="Shape 1238"/>
          <p:cNvSpPr/>
          <p:nvPr/>
        </p:nvSpPr>
        <p:spPr>
          <a:xfrm>
            <a:off x="5766350" y="41631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39" name="Shape 1239"/>
          <p:cNvSpPr/>
          <p:nvPr/>
        </p:nvSpPr>
        <p:spPr>
          <a:xfrm rot="-943984">
            <a:off x="3006791" y="4376850"/>
            <a:ext cx="1990368" cy="1224347"/>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40" name="Shape 1240"/>
          <p:cNvSpPr/>
          <p:nvPr/>
        </p:nvSpPr>
        <p:spPr>
          <a:xfrm>
            <a:off x="3503850" y="499120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41" name="Shape 1241"/>
          <p:cNvSpPr/>
          <p:nvPr/>
        </p:nvSpPr>
        <p:spPr>
          <a:xfrm rot="-944843">
            <a:off x="6620216" y="3030741"/>
            <a:ext cx="894263" cy="824663"/>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42" name="Shape 1242"/>
          <p:cNvSpPr/>
          <p:nvPr/>
        </p:nvSpPr>
        <p:spPr>
          <a:xfrm>
            <a:off x="6966425" y="33367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43" name="Shape 1243"/>
          <p:cNvSpPr/>
          <p:nvPr/>
        </p:nvSpPr>
        <p:spPr>
          <a:xfrm>
            <a:off x="4443300" y="4725025"/>
            <a:ext cx="257400" cy="261900"/>
          </a:xfrm>
          <a:prstGeom prst="rect">
            <a:avLst/>
          </a:prstGeom>
          <a:noFill/>
          <a:ln cap="flat" cmpd="sng" w="38100">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44" name="Shape 1244"/>
          <p:cNvSpPr/>
          <p:nvPr/>
        </p:nvSpPr>
        <p:spPr>
          <a:xfrm>
            <a:off x="3340250" y="3399625"/>
            <a:ext cx="773400" cy="763500"/>
          </a:xfrm>
          <a:prstGeom prst="wedgeEllipseCallout">
            <a:avLst>
              <a:gd fmla="val 63906" name="adj1"/>
              <a:gd fmla="val 137161" name="adj2"/>
            </a:avLst>
          </a:prstGeom>
          <a:solidFill>
            <a:srgbClr val="9900FF"/>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cxnSp>
        <p:nvCxnSpPr>
          <p:cNvPr id="1245" name="Shape 1245"/>
          <p:cNvCxnSpPr>
            <a:stCxn id="1243" idx="1"/>
          </p:cNvCxnSpPr>
          <p:nvPr/>
        </p:nvCxnSpPr>
        <p:spPr>
          <a:xfrm flipH="1">
            <a:off x="3761700" y="4855975"/>
            <a:ext cx="681600" cy="291900"/>
          </a:xfrm>
          <a:prstGeom prst="straightConnector1">
            <a:avLst/>
          </a:prstGeom>
          <a:noFill/>
          <a:ln cap="flat" cmpd="sng" w="38100">
            <a:solidFill>
              <a:srgbClr val="9900FF"/>
            </a:solidFill>
            <a:prstDash val="solid"/>
            <a:round/>
            <a:headEnd len="lg" w="lg" type="none"/>
            <a:tailEnd len="lg" w="lg"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0" name="Shape 1250"/>
        <p:cNvGrpSpPr/>
        <p:nvPr/>
      </p:nvGrpSpPr>
      <p:grpSpPr>
        <a:xfrm>
          <a:off x="0" y="0"/>
          <a:ext cx="0" cy="0"/>
          <a:chOff x="0" y="0"/>
          <a:chExt cx="0" cy="0"/>
        </a:xfrm>
      </p:grpSpPr>
      <p:sp>
        <p:nvSpPr>
          <p:cNvPr id="1251" name="Shape 1251"/>
          <p:cNvSpPr txBox="1"/>
          <p:nvPr>
            <p:ph idx="4294967295" type="body"/>
          </p:nvPr>
        </p:nvSpPr>
        <p:spPr>
          <a:xfrm>
            <a:off x="476250" y="800125"/>
            <a:ext cx="8191500" cy="4711800"/>
          </a:xfrm>
          <a:prstGeom prst="rect">
            <a:avLst/>
          </a:prstGeom>
        </p:spPr>
        <p:txBody>
          <a:bodyPr anchorCtr="0" anchor="t" bIns="91425" lIns="91425" rIns="91425" tIns="91425">
            <a:noAutofit/>
          </a:bodyPr>
          <a:lstStyle/>
          <a:p>
            <a:pPr indent="-69850" lvl="0" marL="0" rtl="0" algn="ctr">
              <a:spcBef>
                <a:spcPts val="0"/>
              </a:spcBef>
              <a:buClr>
                <a:schemeClr val="dk1"/>
              </a:buClr>
              <a:buSzPct val="45833"/>
              <a:buFont typeface="Arial"/>
              <a:buNone/>
            </a:pPr>
            <a:r>
              <a:rPr lang="zh-TW">
                <a:solidFill>
                  <a:schemeClr val="dk1"/>
                </a:solidFill>
              </a:rPr>
              <a:t>利用各群集中所含的資料點，重新計算各群集之</a:t>
            </a:r>
            <a:r>
              <a:rPr lang="zh-TW">
                <a:solidFill>
                  <a:srgbClr val="FF0000"/>
                </a:solidFill>
              </a:rPr>
              <a:t>群集中心</a:t>
            </a:r>
            <a:r>
              <a:rPr lang="zh-TW">
                <a:solidFill>
                  <a:schemeClr val="dk1"/>
                </a:solidFill>
              </a:rPr>
              <a:t>點</a:t>
            </a:r>
          </a:p>
          <a:p>
            <a:pPr indent="0" lvl="0" marL="0" rtl="0" algn="ctr">
              <a:spcBef>
                <a:spcPts val="0"/>
              </a:spcBef>
              <a:buNone/>
            </a:pPr>
            <a:r>
              <a:rPr lang="zh-TW">
                <a:solidFill>
                  <a:schemeClr val="dk1"/>
                </a:solidFill>
              </a:rPr>
              <a:t>(此階段沒改變)</a:t>
            </a:r>
          </a:p>
        </p:txBody>
      </p:sp>
      <p:sp>
        <p:nvSpPr>
          <p:cNvPr id="1252" name="Shape 1252"/>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253" name="Shape 1253"/>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1254" name="Shape 1254"/>
          <p:cNvSpPr txBox="1"/>
          <p:nvPr>
            <p:ph type="title"/>
          </p:nvPr>
        </p:nvSpPr>
        <p:spPr>
          <a:xfrm>
            <a:off x="476250" y="321825"/>
            <a:ext cx="8191500" cy="519900"/>
          </a:xfrm>
          <a:prstGeom prst="rect">
            <a:avLst/>
          </a:prstGeom>
        </p:spPr>
        <p:txBody>
          <a:bodyPr anchorCtr="0" anchor="ctr" bIns="91425" lIns="91425" rIns="91425" tIns="91425">
            <a:noAutofit/>
          </a:bodyPr>
          <a:lstStyle/>
          <a:p>
            <a:pPr lvl="0" rtl="0">
              <a:spcBef>
                <a:spcPts val="0"/>
              </a:spcBef>
              <a:buNone/>
            </a:pPr>
            <a:r>
              <a:rPr lang="zh-TW"/>
              <a:t>3-3. 計算群集中心</a:t>
            </a:r>
          </a:p>
        </p:txBody>
      </p:sp>
      <p:pic>
        <p:nvPicPr>
          <p:cNvPr id="1255" name="Shape 1255" title="年齡與平均月收入散佈圖"/>
          <p:cNvPicPr preferRelativeResize="0"/>
          <p:nvPr/>
        </p:nvPicPr>
        <p:blipFill rotWithShape="1">
          <a:blip r:embed="rId3">
            <a:alphaModFix/>
          </a:blip>
          <a:srcRect b="12494" l="14222" r="14557" t="15240"/>
          <a:stretch/>
        </p:blipFill>
        <p:spPr>
          <a:xfrm>
            <a:off x="860805" y="2158799"/>
            <a:ext cx="7422382" cy="4656300"/>
          </a:xfrm>
          <a:prstGeom prst="rect">
            <a:avLst/>
          </a:prstGeom>
          <a:noFill/>
          <a:ln>
            <a:noFill/>
          </a:ln>
        </p:spPr>
      </p:pic>
      <p:sp>
        <p:nvSpPr>
          <p:cNvPr id="1256" name="Shape 1256"/>
          <p:cNvSpPr/>
          <p:nvPr/>
        </p:nvSpPr>
        <p:spPr>
          <a:xfrm rot="-944271">
            <a:off x="5508624" y="3923971"/>
            <a:ext cx="796353" cy="66189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57" name="Shape 1257"/>
          <p:cNvSpPr/>
          <p:nvPr/>
        </p:nvSpPr>
        <p:spPr>
          <a:xfrm>
            <a:off x="5766350" y="41631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58" name="Shape 1258"/>
          <p:cNvSpPr/>
          <p:nvPr/>
        </p:nvSpPr>
        <p:spPr>
          <a:xfrm rot="-4502407">
            <a:off x="2973530" y="4699848"/>
            <a:ext cx="1322524" cy="63667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59" name="Shape 1259"/>
          <p:cNvSpPr/>
          <p:nvPr/>
        </p:nvSpPr>
        <p:spPr>
          <a:xfrm>
            <a:off x="3503850" y="499120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60" name="Shape 1260"/>
          <p:cNvSpPr/>
          <p:nvPr/>
        </p:nvSpPr>
        <p:spPr>
          <a:xfrm rot="-944843">
            <a:off x="6620216" y="3030741"/>
            <a:ext cx="894263" cy="824663"/>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61" name="Shape 1261"/>
          <p:cNvSpPr/>
          <p:nvPr/>
        </p:nvSpPr>
        <p:spPr>
          <a:xfrm>
            <a:off x="6966425" y="33367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Shape 1267"/>
          <p:cNvSpPr txBox="1"/>
          <p:nvPr>
            <p:ph idx="4294967295" type="body"/>
          </p:nvPr>
        </p:nvSpPr>
        <p:spPr>
          <a:xfrm>
            <a:off x="476250" y="800125"/>
            <a:ext cx="8191500" cy="4711800"/>
          </a:xfrm>
          <a:prstGeom prst="rect">
            <a:avLst/>
          </a:prstGeom>
        </p:spPr>
        <p:txBody>
          <a:bodyPr anchorCtr="0" anchor="t" bIns="91425" lIns="91425" rIns="91425" tIns="91425">
            <a:noAutofit/>
          </a:bodyPr>
          <a:lstStyle/>
          <a:p>
            <a:pPr indent="0" lvl="0" marL="0" rtl="0" algn="ctr">
              <a:spcBef>
                <a:spcPts val="0"/>
              </a:spcBef>
              <a:buNone/>
            </a:pPr>
            <a:r>
              <a:rPr lang="zh-TW">
                <a:solidFill>
                  <a:schemeClr val="dk1"/>
                </a:solidFill>
              </a:rPr>
              <a:t>現在的</a:t>
            </a:r>
            <a:r>
              <a:rPr lang="zh-TW">
                <a:solidFill>
                  <a:srgbClr val="FF0000"/>
                </a:solidFill>
              </a:rPr>
              <a:t>群集中心</a:t>
            </a:r>
            <a:r>
              <a:rPr lang="zh-TW">
                <a:solidFill>
                  <a:schemeClr val="dk1"/>
                </a:solidFill>
              </a:rPr>
              <a:t>與之前的</a:t>
            </a:r>
            <a:r>
              <a:rPr lang="zh-TW">
                <a:solidFill>
                  <a:srgbClr val="FF00FF"/>
                </a:solidFill>
              </a:rPr>
              <a:t>群集中心</a:t>
            </a:r>
            <a:r>
              <a:rPr lang="zh-TW">
                <a:solidFill>
                  <a:schemeClr val="dk1"/>
                </a:solidFill>
              </a:rPr>
              <a:t>相同，完成分群動作</a:t>
            </a:r>
          </a:p>
        </p:txBody>
      </p:sp>
      <p:sp>
        <p:nvSpPr>
          <p:cNvPr id="1268" name="Shape 126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TW"/>
              <a:t>‹#›</a:t>
            </a:fld>
          </a:p>
        </p:txBody>
      </p:sp>
      <p:sp>
        <p:nvSpPr>
          <p:cNvPr id="1269" name="Shape 1269"/>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1270" name="Shape 1270"/>
          <p:cNvSpPr txBox="1"/>
          <p:nvPr>
            <p:ph type="title"/>
          </p:nvPr>
        </p:nvSpPr>
        <p:spPr>
          <a:xfrm>
            <a:off x="476250" y="321825"/>
            <a:ext cx="8191500" cy="519900"/>
          </a:xfrm>
          <a:prstGeom prst="rect">
            <a:avLst/>
          </a:prstGeom>
        </p:spPr>
        <p:txBody>
          <a:bodyPr anchorCtr="0" anchor="ctr" bIns="91425" lIns="91425" rIns="91425" tIns="91425">
            <a:noAutofit/>
          </a:bodyPr>
          <a:lstStyle/>
          <a:p>
            <a:pPr lvl="0" rtl="0">
              <a:spcBef>
                <a:spcPts val="0"/>
              </a:spcBef>
              <a:buNone/>
            </a:pPr>
            <a:r>
              <a:rPr lang="zh-TW"/>
              <a:t>3-4. 結束條件判斷</a:t>
            </a:r>
          </a:p>
        </p:txBody>
      </p:sp>
      <p:pic>
        <p:nvPicPr>
          <p:cNvPr id="1271" name="Shape 1271" title="年齡與平均月收入散佈圖"/>
          <p:cNvPicPr preferRelativeResize="0"/>
          <p:nvPr/>
        </p:nvPicPr>
        <p:blipFill rotWithShape="1">
          <a:blip r:embed="rId3">
            <a:alphaModFix/>
          </a:blip>
          <a:srcRect b="12494" l="14222" r="14557" t="15240"/>
          <a:stretch/>
        </p:blipFill>
        <p:spPr>
          <a:xfrm>
            <a:off x="860805" y="2158799"/>
            <a:ext cx="7422382" cy="4656300"/>
          </a:xfrm>
          <a:prstGeom prst="rect">
            <a:avLst/>
          </a:prstGeom>
          <a:noFill/>
          <a:ln>
            <a:noFill/>
          </a:ln>
        </p:spPr>
      </p:pic>
      <p:sp>
        <p:nvSpPr>
          <p:cNvPr id="1272" name="Shape 1272"/>
          <p:cNvSpPr/>
          <p:nvPr/>
        </p:nvSpPr>
        <p:spPr>
          <a:xfrm rot="-944271">
            <a:off x="5508624" y="3923971"/>
            <a:ext cx="796353" cy="66189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3" name="Shape 1273"/>
          <p:cNvSpPr/>
          <p:nvPr/>
        </p:nvSpPr>
        <p:spPr>
          <a:xfrm>
            <a:off x="5766350" y="41631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4" name="Shape 1274"/>
          <p:cNvSpPr/>
          <p:nvPr/>
        </p:nvSpPr>
        <p:spPr>
          <a:xfrm rot="-4502407">
            <a:off x="2973530" y="4699848"/>
            <a:ext cx="1322524" cy="63667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5" name="Shape 1275"/>
          <p:cNvSpPr/>
          <p:nvPr/>
        </p:nvSpPr>
        <p:spPr>
          <a:xfrm>
            <a:off x="3503850" y="499120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6" name="Shape 1276"/>
          <p:cNvSpPr/>
          <p:nvPr/>
        </p:nvSpPr>
        <p:spPr>
          <a:xfrm rot="-944843">
            <a:off x="6620216" y="3030741"/>
            <a:ext cx="894263" cy="824663"/>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77" name="Shape 1277"/>
          <p:cNvSpPr/>
          <p:nvPr/>
        </p:nvSpPr>
        <p:spPr>
          <a:xfrm>
            <a:off x="6966425" y="33367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1278" name="Shape 1278"/>
          <p:cNvGrpSpPr/>
          <p:nvPr/>
        </p:nvGrpSpPr>
        <p:grpSpPr>
          <a:xfrm>
            <a:off x="7609450" y="1640625"/>
            <a:ext cx="1146900" cy="1132200"/>
            <a:chOff x="6367600" y="3728275"/>
            <a:chExt cx="1146900" cy="1132200"/>
          </a:xfrm>
        </p:grpSpPr>
        <p:sp>
          <p:nvSpPr>
            <p:cNvPr id="1279" name="Shape 1279"/>
            <p:cNvSpPr/>
            <p:nvPr/>
          </p:nvSpPr>
          <p:spPr>
            <a:xfrm>
              <a:off x="6367600" y="3728275"/>
              <a:ext cx="1146900" cy="1132200"/>
            </a:xfrm>
            <a:prstGeom prst="ellipse">
              <a:avLst/>
            </a:prstGeom>
            <a:solidFill>
              <a:srgbClr val="9BBB59"/>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l">
                <a:spcBef>
                  <a:spcPts val="0"/>
                </a:spcBef>
                <a:buNone/>
              </a:pPr>
              <a:r>
                <a:t/>
              </a:r>
              <a:endParaRPr b="1" sz="4800">
                <a:solidFill>
                  <a:srgbClr val="FFFFFF"/>
                </a:solidFill>
              </a:endParaRPr>
            </a:p>
          </p:txBody>
        </p:sp>
        <p:pic>
          <p:nvPicPr>
            <p:cNvPr id="1280" name="Shape 1280"/>
            <p:cNvPicPr preferRelativeResize="0"/>
            <p:nvPr/>
          </p:nvPicPr>
          <p:blipFill>
            <a:blip r:embed="rId4">
              <a:alphaModFix/>
            </a:blip>
            <a:stretch>
              <a:fillRect/>
            </a:stretch>
          </p:blipFill>
          <p:spPr>
            <a:xfrm>
              <a:off x="6559300" y="3927724"/>
              <a:ext cx="763499" cy="763499"/>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Shape 245"/>
          <p:cNvPicPr preferRelativeResize="0"/>
          <p:nvPr/>
        </p:nvPicPr>
        <p:blipFill rotWithShape="1">
          <a:blip r:embed="rId3">
            <a:alphaModFix/>
          </a:blip>
          <a:srcRect b="49067" l="0" r="49558" t="0"/>
          <a:stretch/>
        </p:blipFill>
        <p:spPr>
          <a:xfrm>
            <a:off x="2713974" y="1395319"/>
            <a:ext cx="1938373" cy="1467736"/>
          </a:xfrm>
          <a:prstGeom prst="rect">
            <a:avLst/>
          </a:prstGeom>
          <a:noFill/>
          <a:ln cap="flat" cmpd="sng" w="38100">
            <a:solidFill>
              <a:srgbClr val="000000"/>
            </a:solidFill>
            <a:prstDash val="solid"/>
            <a:round/>
            <a:headEnd len="med" w="med" type="none"/>
            <a:tailEnd len="med" w="med" type="none"/>
          </a:ln>
        </p:spPr>
      </p:pic>
      <p:pic>
        <p:nvPicPr>
          <p:cNvPr id="246" name="Shape 246"/>
          <p:cNvPicPr preferRelativeResize="0"/>
          <p:nvPr/>
        </p:nvPicPr>
        <p:blipFill rotWithShape="1">
          <a:blip r:embed="rId3">
            <a:alphaModFix/>
          </a:blip>
          <a:srcRect b="49067" l="49558" r="0" t="0"/>
          <a:stretch/>
        </p:blipFill>
        <p:spPr>
          <a:xfrm>
            <a:off x="4843399" y="1395319"/>
            <a:ext cx="1938373" cy="1467736"/>
          </a:xfrm>
          <a:prstGeom prst="rect">
            <a:avLst/>
          </a:prstGeom>
          <a:noFill/>
          <a:ln cap="flat" cmpd="sng" w="38100">
            <a:solidFill>
              <a:srgbClr val="000000"/>
            </a:solidFill>
            <a:prstDash val="solid"/>
            <a:round/>
            <a:headEnd len="med" w="med" type="none"/>
            <a:tailEnd len="med" w="med" type="none"/>
          </a:ln>
        </p:spPr>
      </p:pic>
      <p:pic>
        <p:nvPicPr>
          <p:cNvPr id="247" name="Shape 247"/>
          <p:cNvPicPr preferRelativeResize="0"/>
          <p:nvPr/>
        </p:nvPicPr>
        <p:blipFill rotWithShape="1">
          <a:blip r:embed="rId3">
            <a:alphaModFix/>
          </a:blip>
          <a:srcRect b="0" l="49558" r="0" t="49067"/>
          <a:stretch/>
        </p:blipFill>
        <p:spPr>
          <a:xfrm>
            <a:off x="4843399" y="3035981"/>
            <a:ext cx="1938373" cy="1467736"/>
          </a:xfrm>
          <a:prstGeom prst="rect">
            <a:avLst/>
          </a:prstGeom>
          <a:noFill/>
          <a:ln cap="flat" cmpd="sng" w="38100">
            <a:solidFill>
              <a:srgbClr val="000000"/>
            </a:solidFill>
            <a:prstDash val="solid"/>
            <a:round/>
            <a:headEnd len="med" w="med" type="none"/>
            <a:tailEnd len="med" w="med" type="none"/>
          </a:ln>
        </p:spPr>
      </p:pic>
      <p:pic>
        <p:nvPicPr>
          <p:cNvPr id="248" name="Shape 248"/>
          <p:cNvPicPr preferRelativeResize="0"/>
          <p:nvPr/>
        </p:nvPicPr>
        <p:blipFill rotWithShape="1">
          <a:blip r:embed="rId3">
            <a:alphaModFix/>
          </a:blip>
          <a:srcRect b="0" l="0" r="49558" t="49067"/>
          <a:stretch/>
        </p:blipFill>
        <p:spPr>
          <a:xfrm>
            <a:off x="2713974" y="3035981"/>
            <a:ext cx="1938373" cy="1467736"/>
          </a:xfrm>
          <a:prstGeom prst="rect">
            <a:avLst/>
          </a:prstGeom>
          <a:noFill/>
          <a:ln cap="flat" cmpd="sng" w="38100">
            <a:solidFill>
              <a:srgbClr val="000000"/>
            </a:solidFill>
            <a:prstDash val="solid"/>
            <a:round/>
            <a:headEnd len="med" w="med" type="none"/>
            <a:tailEnd len="med" w="med" type="none"/>
          </a:ln>
        </p:spPr>
      </p:pic>
      <p:sp>
        <p:nvSpPr>
          <p:cNvPr id="249" name="Shape 24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50" name="Shape 250"/>
          <p:cNvSpPr txBox="1"/>
          <p:nvPr>
            <p:ph idx="1" type="subTitle"/>
          </p:nvPr>
        </p:nvSpPr>
        <p:spPr>
          <a:xfrm>
            <a:off x="24200" y="6583675"/>
            <a:ext cx="8270100" cy="274200"/>
          </a:xfrm>
          <a:prstGeom prst="rect">
            <a:avLst/>
          </a:prstGeom>
        </p:spPr>
        <p:txBody>
          <a:bodyPr anchorCtr="0" anchor="ctr" bIns="91425" lIns="91425" rIns="91425" tIns="91425">
            <a:noAutofit/>
          </a:bodyPr>
          <a:lstStyle/>
          <a:p>
            <a:pPr lvl="0">
              <a:spcBef>
                <a:spcPts val="0"/>
              </a:spcBef>
              <a:buNone/>
            </a:pPr>
            <a:r>
              <a:t/>
            </a:r>
            <a:endParaRPr/>
          </a:p>
        </p:txBody>
      </p:sp>
      <p:sp>
        <p:nvSpPr>
          <p:cNvPr id="251" name="Shape 251"/>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為</a:t>
            </a:r>
            <a:r>
              <a:rPr lang="zh-TW"/>
              <a:t>資料進行分組</a:t>
            </a:r>
          </a:p>
        </p:txBody>
      </p:sp>
      <p:pic>
        <p:nvPicPr>
          <p:cNvPr id="252" name="Shape 252"/>
          <p:cNvPicPr preferRelativeResize="0"/>
          <p:nvPr/>
        </p:nvPicPr>
        <p:blipFill>
          <a:blip r:embed="rId4">
            <a:alphaModFix/>
          </a:blip>
          <a:stretch>
            <a:fillRect/>
          </a:stretch>
        </p:blipFill>
        <p:spPr>
          <a:xfrm>
            <a:off x="1277925" y="4163050"/>
            <a:ext cx="2033985" cy="2034000"/>
          </a:xfrm>
          <a:prstGeom prst="rect">
            <a:avLst/>
          </a:prstGeom>
          <a:noFill/>
          <a:ln>
            <a:noFill/>
          </a:ln>
        </p:spPr>
      </p:pic>
      <p:pic>
        <p:nvPicPr>
          <p:cNvPr id="253" name="Shape 253"/>
          <p:cNvPicPr preferRelativeResize="0"/>
          <p:nvPr/>
        </p:nvPicPr>
        <p:blipFill>
          <a:blip r:embed="rId5">
            <a:alphaModFix/>
          </a:blip>
          <a:stretch>
            <a:fillRect/>
          </a:stretch>
        </p:blipFill>
        <p:spPr>
          <a:xfrm>
            <a:off x="6559538" y="4163050"/>
            <a:ext cx="2033985" cy="2034000"/>
          </a:xfrm>
          <a:prstGeom prst="rect">
            <a:avLst/>
          </a:prstGeom>
          <a:noFill/>
          <a:ln>
            <a:noFill/>
          </a:ln>
        </p:spPr>
      </p:pic>
      <p:sp>
        <p:nvSpPr>
          <p:cNvPr id="254" name="Shape 254"/>
          <p:cNvSpPr/>
          <p:nvPr/>
        </p:nvSpPr>
        <p:spPr>
          <a:xfrm flipH="1" rot="2700000">
            <a:off x="6107550" y="4081377"/>
            <a:ext cx="1049205" cy="524814"/>
          </a:xfrm>
          <a:prstGeom prst="leftArrow">
            <a:avLst>
              <a:gd fmla="val 50000" name="adj1"/>
              <a:gd fmla="val 50000" name="adj2"/>
            </a:avLst>
          </a:prstGeom>
          <a:solidFill>
            <a:srgbClr val="4A86E8"/>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5" name="Shape 255"/>
          <p:cNvSpPr/>
          <p:nvPr/>
        </p:nvSpPr>
        <p:spPr>
          <a:xfrm rot="-2700000">
            <a:off x="2565100" y="4081377"/>
            <a:ext cx="1049205" cy="524814"/>
          </a:xfrm>
          <a:prstGeom prst="leftArrow">
            <a:avLst>
              <a:gd fmla="val 50000" name="adj1"/>
              <a:gd fmla="val 50000" name="adj2"/>
            </a:avLst>
          </a:prstGeom>
          <a:solidFill>
            <a:srgbClr val="4A86E8"/>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Shape 1286"/>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287" name="Shape 1287"/>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1288" name="Shape 1288"/>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sz="3200"/>
              <a:t>關鍵就是那個</a:t>
            </a:r>
          </a:p>
          <a:p>
            <a:pPr lvl="0" rtl="0">
              <a:spcBef>
                <a:spcPts val="0"/>
              </a:spcBef>
              <a:buNone/>
            </a:pPr>
            <a:r>
              <a:rPr lang="zh-TW">
                <a:solidFill>
                  <a:srgbClr val="FF0000"/>
                </a:solidFill>
              </a:rPr>
              <a:t>k=3</a:t>
            </a:r>
          </a:p>
        </p:txBody>
      </p:sp>
      <p:pic>
        <p:nvPicPr>
          <p:cNvPr id="1289" name="Shape 1289"/>
          <p:cNvPicPr preferRelativeResize="0"/>
          <p:nvPr/>
        </p:nvPicPr>
        <p:blipFill>
          <a:blip r:embed="rId3">
            <a:alphaModFix/>
          </a:blip>
          <a:stretch>
            <a:fillRect/>
          </a:stretch>
        </p:blipFill>
        <p:spPr>
          <a:xfrm>
            <a:off x="6072674" y="1565625"/>
            <a:ext cx="2432825" cy="4865650"/>
          </a:xfrm>
          <a:prstGeom prst="rect">
            <a:avLst/>
          </a:prstGeom>
          <a:noFill/>
          <a:ln>
            <a:noFill/>
          </a:ln>
        </p:spPr>
      </p:pic>
      <p:pic>
        <p:nvPicPr>
          <p:cNvPr id="1290" name="Shape 1290"/>
          <p:cNvPicPr preferRelativeResize="0"/>
          <p:nvPr/>
        </p:nvPicPr>
        <p:blipFill>
          <a:blip r:embed="rId4">
            <a:alphaModFix/>
          </a:blip>
          <a:stretch>
            <a:fillRect/>
          </a:stretch>
        </p:blipFill>
        <p:spPr>
          <a:xfrm>
            <a:off x="1814498" y="2557538"/>
            <a:ext cx="3842851" cy="2881823"/>
          </a:xfrm>
          <a:prstGeom prst="rect">
            <a:avLst/>
          </a:prstGeom>
          <a:noFill/>
          <a:ln cap="flat" cmpd="sng" w="38100">
            <a:solidFill>
              <a:srgbClr val="000000"/>
            </a:solidFill>
            <a:prstDash val="solid"/>
            <a:round/>
            <a:headEnd len="med" w="med" type="none"/>
            <a:tailEnd len="med" w="med" type="none"/>
          </a:ln>
        </p:spPr>
      </p:pic>
      <p:cxnSp>
        <p:nvCxnSpPr>
          <p:cNvPr id="1291" name="Shape 1291"/>
          <p:cNvCxnSpPr/>
          <p:nvPr/>
        </p:nvCxnSpPr>
        <p:spPr>
          <a:xfrm flipH="1">
            <a:off x="2666300" y="4112550"/>
            <a:ext cx="1141200" cy="1683600"/>
          </a:xfrm>
          <a:prstGeom prst="straightConnector1">
            <a:avLst/>
          </a:prstGeom>
          <a:noFill/>
          <a:ln cap="flat" cmpd="sng" w="28575">
            <a:solidFill>
              <a:srgbClr val="FF0000"/>
            </a:solidFill>
            <a:prstDash val="solid"/>
            <a:round/>
            <a:headEnd len="lg" w="lg" type="none"/>
            <a:tailEnd len="lg" w="lg" type="none"/>
          </a:ln>
        </p:spPr>
      </p:cxnSp>
      <p:cxnSp>
        <p:nvCxnSpPr>
          <p:cNvPr id="1292" name="Shape 1292"/>
          <p:cNvCxnSpPr/>
          <p:nvPr/>
        </p:nvCxnSpPr>
        <p:spPr>
          <a:xfrm rot="10800000">
            <a:off x="3773675" y="4089800"/>
            <a:ext cx="1988400" cy="1514100"/>
          </a:xfrm>
          <a:prstGeom prst="straightConnector1">
            <a:avLst/>
          </a:prstGeom>
          <a:noFill/>
          <a:ln cap="flat" cmpd="sng" w="28575">
            <a:solidFill>
              <a:srgbClr val="FF0000"/>
            </a:solidFill>
            <a:prstDash val="solid"/>
            <a:round/>
            <a:headEnd len="lg" w="lg" type="none"/>
            <a:tailEnd len="lg" w="lg" type="none"/>
          </a:ln>
        </p:spPr>
      </p:cxnSp>
      <p:sp>
        <p:nvSpPr>
          <p:cNvPr id="1293" name="Shape 1293"/>
          <p:cNvSpPr txBox="1"/>
          <p:nvPr/>
        </p:nvSpPr>
        <p:spPr>
          <a:xfrm rot="1552353">
            <a:off x="6787006" y="2334222"/>
            <a:ext cx="2575333" cy="400507"/>
          </a:xfrm>
          <a:prstGeom prst="rect">
            <a:avLst/>
          </a:prstGeom>
          <a:noFill/>
          <a:ln>
            <a:noFill/>
          </a:ln>
        </p:spPr>
        <p:txBody>
          <a:bodyPr anchorCtr="0" anchor="ctr" bIns="91425" lIns="91425" rIns="91425" tIns="91425">
            <a:noAutofit/>
          </a:bodyPr>
          <a:lstStyle/>
          <a:p>
            <a:pPr lvl="0" rtl="0" algn="ctr">
              <a:lnSpc>
                <a:spcPct val="115000"/>
              </a:lnSpc>
              <a:spcBef>
                <a:spcPts val="0"/>
              </a:spcBef>
              <a:buNone/>
            </a:pPr>
            <a:r>
              <a:rPr lang="zh-TW" sz="1800"/>
              <a:t>交給我吧！</a:t>
            </a:r>
          </a:p>
        </p:txBody>
      </p:sp>
      <p:sp>
        <p:nvSpPr>
          <p:cNvPr id="1294" name="Shape 1294"/>
          <p:cNvSpPr/>
          <p:nvPr/>
        </p:nvSpPr>
        <p:spPr>
          <a:xfrm>
            <a:off x="6152975" y="4948000"/>
            <a:ext cx="2079000" cy="763500"/>
          </a:xfrm>
          <a:prstGeom prst="roundRect">
            <a:avLst>
              <a:gd fmla="val 16667" name="adj"/>
            </a:avLst>
          </a:prstGeom>
          <a:solidFill>
            <a:schemeClr val="dk2"/>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資深業務</a:t>
            </a:r>
          </a:p>
        </p:txBody>
      </p:sp>
      <p:cxnSp>
        <p:nvCxnSpPr>
          <p:cNvPr id="1295" name="Shape 1295"/>
          <p:cNvCxnSpPr/>
          <p:nvPr/>
        </p:nvCxnSpPr>
        <p:spPr>
          <a:xfrm rot="10800000">
            <a:off x="3513800" y="2180450"/>
            <a:ext cx="293700" cy="1909500"/>
          </a:xfrm>
          <a:prstGeom prst="straightConnector1">
            <a:avLst/>
          </a:prstGeom>
          <a:noFill/>
          <a:ln cap="flat" cmpd="sng" w="28575">
            <a:solidFill>
              <a:srgbClr val="FF0000"/>
            </a:solidFill>
            <a:prstDash val="solid"/>
            <a:round/>
            <a:headEnd len="lg" w="lg" type="none"/>
            <a:tailEnd len="lg" w="lg"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Shape 130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302" name="Shape 1302"/>
          <p:cNvSpPr txBox="1"/>
          <p:nvPr>
            <p:ph idx="1" type="subTitle"/>
          </p:nvPr>
        </p:nvSpPr>
        <p:spPr>
          <a:xfrm>
            <a:off x="476250" y="4074450"/>
            <a:ext cx="5050800" cy="879600"/>
          </a:xfrm>
          <a:prstGeom prst="rect">
            <a:avLst/>
          </a:prstGeom>
        </p:spPr>
        <p:txBody>
          <a:bodyPr anchorCtr="0" anchor="b" bIns="91425" lIns="91425" rIns="91425" tIns="91425">
            <a:noAutofit/>
          </a:bodyPr>
          <a:lstStyle/>
          <a:p>
            <a:pPr indent="0" lvl="0" marL="0">
              <a:spcBef>
                <a:spcPts val="0"/>
              </a:spcBef>
              <a:buNone/>
            </a:pPr>
            <a:r>
              <a:rPr lang="zh-TW"/>
              <a:t>Part 5.</a:t>
            </a:r>
          </a:p>
        </p:txBody>
      </p:sp>
      <p:sp>
        <p:nvSpPr>
          <p:cNvPr id="1303" name="Shape 1303"/>
          <p:cNvSpPr txBox="1"/>
          <p:nvPr>
            <p:ph type="title"/>
          </p:nvPr>
        </p:nvSpPr>
        <p:spPr>
          <a:xfrm>
            <a:off x="476250" y="5057425"/>
            <a:ext cx="8191500" cy="583500"/>
          </a:xfrm>
          <a:prstGeom prst="rect">
            <a:avLst/>
          </a:prstGeom>
        </p:spPr>
        <p:txBody>
          <a:bodyPr anchorCtr="0" anchor="t" bIns="91425" lIns="91425" rIns="91425" tIns="91425">
            <a:noAutofit/>
          </a:bodyPr>
          <a:lstStyle/>
          <a:p>
            <a:pPr lvl="0">
              <a:spcBef>
                <a:spcPts val="0"/>
              </a:spcBef>
              <a:buNone/>
            </a:pPr>
            <a:r>
              <a:rPr lang="zh-TW"/>
              <a:t>實作：k平均法之群集分析</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Shape 130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310" name="Shape 1310"/>
          <p:cNvSpPr txBox="1"/>
          <p:nvPr>
            <p:ph idx="1" type="subTitle"/>
          </p:nvPr>
        </p:nvSpPr>
        <p:spPr>
          <a:xfrm>
            <a:off x="24200" y="6583675"/>
            <a:ext cx="82860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1311" name="Shape 1311"/>
          <p:cNvPicPr preferRelativeResize="0"/>
          <p:nvPr/>
        </p:nvPicPr>
        <p:blipFill>
          <a:blip r:embed="rId3">
            <a:alphaModFix/>
          </a:blip>
          <a:stretch>
            <a:fillRect/>
          </a:stretch>
        </p:blipFill>
        <p:spPr>
          <a:xfrm>
            <a:off x="354700" y="391225"/>
            <a:ext cx="4229100" cy="5848350"/>
          </a:xfrm>
          <a:prstGeom prst="rect">
            <a:avLst/>
          </a:prstGeom>
          <a:noFill/>
          <a:ln>
            <a:noFill/>
          </a:ln>
        </p:spPr>
      </p:pic>
      <p:sp>
        <p:nvSpPr>
          <p:cNvPr id="1312" name="Shape 1312"/>
          <p:cNvSpPr txBox="1"/>
          <p:nvPr/>
        </p:nvSpPr>
        <p:spPr>
          <a:xfrm>
            <a:off x="4922100" y="2641625"/>
            <a:ext cx="3745800" cy="2731200"/>
          </a:xfrm>
          <a:prstGeom prst="rect">
            <a:avLst/>
          </a:prstGeom>
          <a:noFill/>
          <a:ln>
            <a:noFill/>
          </a:ln>
        </p:spPr>
        <p:txBody>
          <a:bodyPr anchorCtr="0" anchor="t" bIns="91425" lIns="91425" rIns="91425" tIns="91425">
            <a:noAutofit/>
          </a:bodyPr>
          <a:lstStyle/>
          <a:p>
            <a:pPr lvl="0" rtl="0">
              <a:lnSpc>
                <a:spcPct val="115000"/>
              </a:lnSpc>
              <a:spcBef>
                <a:spcPts val="560"/>
              </a:spcBef>
              <a:buNone/>
            </a:pPr>
            <a:r>
              <a:rPr lang="zh-TW" sz="2400">
                <a:solidFill>
                  <a:srgbClr val="FFFFFF"/>
                </a:solidFill>
                <a:latin typeface="Microsoft JhengHei"/>
                <a:ea typeface="Microsoft JhengHei"/>
                <a:cs typeface="Microsoft JhengHei"/>
                <a:sym typeface="Microsoft JhengHei"/>
              </a:rPr>
              <a:t>客戶筆數：200筆</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客戶編號</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距離最近消費天數</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消費頻率</a:t>
            </a:r>
          </a:p>
          <a:p>
            <a:pPr indent="-381000" lvl="0" marL="457200" rtl="0">
              <a:lnSpc>
                <a:spcPct val="115000"/>
              </a:lnSpc>
              <a:spcBef>
                <a:spcPts val="560"/>
              </a:spcBef>
              <a:buClr>
                <a:srgbClr val="FFFFFF"/>
              </a:buClr>
              <a:buSzPct val="100000"/>
              <a:buFont typeface="Microsoft JhengHei"/>
              <a:buChar char="●"/>
            </a:pPr>
            <a:r>
              <a:rPr lang="zh-TW" sz="2400">
                <a:solidFill>
                  <a:srgbClr val="FFFFFF"/>
                </a:solidFill>
                <a:latin typeface="Microsoft JhengHei"/>
                <a:ea typeface="Microsoft JhengHei"/>
                <a:cs typeface="Microsoft JhengHei"/>
                <a:sym typeface="Microsoft JhengHei"/>
              </a:rPr>
              <a:t>消費金額</a:t>
            </a:r>
          </a:p>
        </p:txBody>
      </p:sp>
      <p:sp>
        <p:nvSpPr>
          <p:cNvPr id="1313" name="Shape 1313"/>
          <p:cNvSpPr txBox="1"/>
          <p:nvPr/>
        </p:nvSpPr>
        <p:spPr>
          <a:xfrm>
            <a:off x="4922100" y="1485175"/>
            <a:ext cx="3851100" cy="1243800"/>
          </a:xfrm>
          <a:prstGeom prst="rect">
            <a:avLst/>
          </a:prstGeom>
          <a:noFill/>
          <a:ln>
            <a:noFill/>
          </a:ln>
        </p:spPr>
        <p:txBody>
          <a:bodyPr anchorCtr="0" anchor="ctr" bIns="91425" lIns="91425" rIns="91425" tIns="91425">
            <a:noAutofit/>
          </a:bodyPr>
          <a:lstStyle/>
          <a:p>
            <a:pPr lvl="0" rtl="0">
              <a:spcBef>
                <a:spcPts val="0"/>
              </a:spcBef>
              <a:buNone/>
            </a:pPr>
            <a:r>
              <a:rPr b="1" lang="zh-TW" sz="3600">
                <a:solidFill>
                  <a:srgbClr val="FFFFFF"/>
                </a:solidFill>
                <a:latin typeface="Microsoft JhengHei"/>
                <a:ea typeface="Microsoft JhengHei"/>
                <a:cs typeface="Microsoft JhengHei"/>
                <a:sym typeface="Microsoft JhengHei"/>
              </a:rPr>
              <a:t>客戶資料庫</a:t>
            </a:r>
          </a:p>
          <a:p>
            <a:pPr lvl="0" rtl="0">
              <a:spcBef>
                <a:spcPts val="0"/>
              </a:spcBef>
              <a:buNone/>
            </a:pPr>
            <a:r>
              <a:rPr b="1" lang="zh-TW" sz="3600">
                <a:solidFill>
                  <a:srgbClr val="FFFFFF"/>
                </a:solidFill>
                <a:latin typeface="Microsoft JhengHei"/>
                <a:ea typeface="Microsoft JhengHei"/>
                <a:cs typeface="Microsoft JhengHei"/>
                <a:sym typeface="Microsoft JhengHei"/>
              </a:rPr>
              <a:t>RFM模型</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sp>
        <p:nvSpPr>
          <p:cNvPr id="1319" name="Shape 1319"/>
          <p:cNvSpPr txBox="1"/>
          <p:nvPr>
            <p:ph type="title"/>
          </p:nvPr>
        </p:nvSpPr>
        <p:spPr>
          <a:xfrm>
            <a:off x="3258150" y="169425"/>
            <a:ext cx="5409600" cy="1243800"/>
          </a:xfrm>
          <a:prstGeom prst="rect">
            <a:avLst/>
          </a:prstGeom>
        </p:spPr>
        <p:txBody>
          <a:bodyPr anchorCtr="0" anchor="b" bIns="91425" lIns="91425" rIns="91425" tIns="91425">
            <a:noAutofit/>
          </a:bodyPr>
          <a:lstStyle/>
          <a:p>
            <a:pPr lvl="0">
              <a:spcBef>
                <a:spcPts val="0"/>
              </a:spcBef>
              <a:buNone/>
            </a:pPr>
            <a:r>
              <a:rPr lang="zh-TW"/>
              <a:t>W06-b. </a:t>
            </a:r>
          </a:p>
          <a:p>
            <a:pPr lvl="0">
              <a:spcBef>
                <a:spcPts val="0"/>
              </a:spcBef>
              <a:buNone/>
            </a:pPr>
            <a:r>
              <a:rPr lang="zh-TW"/>
              <a:t>k</a:t>
            </a:r>
            <a:r>
              <a:rPr lang="zh-TW"/>
              <a:t>平均法之群集分析</a:t>
            </a:r>
          </a:p>
        </p:txBody>
      </p:sp>
      <p:sp>
        <p:nvSpPr>
          <p:cNvPr id="1320" name="Shape 1320"/>
          <p:cNvSpPr txBox="1"/>
          <p:nvPr>
            <p:ph idx="1" type="body"/>
          </p:nvPr>
        </p:nvSpPr>
        <p:spPr>
          <a:xfrm>
            <a:off x="4168825" y="1413225"/>
            <a:ext cx="4499100" cy="5081700"/>
          </a:xfrm>
          <a:prstGeom prst="rect">
            <a:avLst/>
          </a:prstGeom>
        </p:spPr>
        <p:txBody>
          <a:bodyPr anchorCtr="0" anchor="t" bIns="91425" lIns="91425" rIns="91425" tIns="91425">
            <a:noAutofit/>
          </a:bodyPr>
          <a:lstStyle/>
          <a:p>
            <a:pPr indent="-368300" lvl="0" marL="457200" rtl="0">
              <a:spcBef>
                <a:spcPts val="0"/>
              </a:spcBef>
              <a:buSzPct val="100000"/>
              <a:buAutoNum type="arabicPeriod"/>
            </a:pPr>
            <a:r>
              <a:rPr lang="zh-TW" sz="2200"/>
              <a:t>建立副本</a:t>
            </a:r>
          </a:p>
          <a:p>
            <a:pPr indent="-368300" lvl="0" marL="457200" rtl="0">
              <a:spcBef>
                <a:spcPts val="0"/>
              </a:spcBef>
              <a:buSzPct val="100000"/>
              <a:buAutoNum type="arabicPeriod"/>
            </a:pPr>
            <a:r>
              <a:rPr lang="zh-TW" sz="2200"/>
              <a:t>下載CSV資料 </a:t>
            </a:r>
          </a:p>
          <a:p>
            <a:pPr indent="-368300" lvl="0" marL="457200" rtl="0">
              <a:spcBef>
                <a:spcPts val="0"/>
              </a:spcBef>
              <a:buSzPct val="100000"/>
              <a:buAutoNum type="arabicPeriod"/>
            </a:pPr>
            <a:r>
              <a:rPr lang="zh-TW" sz="2200"/>
              <a:t>開啟Weka ⇨ Explorer</a:t>
            </a:r>
          </a:p>
          <a:p>
            <a:pPr indent="-368300" lvl="0" marL="457200" rtl="0">
              <a:spcBef>
                <a:spcPts val="0"/>
              </a:spcBef>
              <a:buSzPct val="100000"/>
              <a:buAutoNum type="arabicPeriod"/>
            </a:pPr>
            <a:r>
              <a:rPr lang="zh-TW" sz="2200"/>
              <a:t>Open file 開啟CSV檔案</a:t>
            </a:r>
          </a:p>
          <a:p>
            <a:pPr indent="-368300" lvl="0" marL="457200" rtl="0">
              <a:spcBef>
                <a:spcPts val="0"/>
              </a:spcBef>
              <a:buClr>
                <a:srgbClr val="FF0000"/>
              </a:buClr>
              <a:buSzPct val="100000"/>
              <a:buAutoNum type="arabicPeriod"/>
            </a:pPr>
            <a:r>
              <a:rPr lang="zh-TW" sz="2200">
                <a:solidFill>
                  <a:srgbClr val="FF0000"/>
                </a:solidFill>
              </a:rPr>
              <a:t>選擇篩選器 AddCluster</a:t>
            </a:r>
          </a:p>
          <a:p>
            <a:pPr indent="-368300" lvl="0" marL="457200" rtl="0">
              <a:spcBef>
                <a:spcPts val="0"/>
              </a:spcBef>
              <a:buClr>
                <a:srgbClr val="FF0000"/>
              </a:buClr>
              <a:buSzPct val="100000"/>
              <a:buAutoNum type="arabicPeriod"/>
            </a:pPr>
            <a:r>
              <a:rPr lang="zh-TW" sz="2200">
                <a:solidFill>
                  <a:srgbClr val="FF0000"/>
                </a:solidFill>
              </a:rPr>
              <a:t>設定篩選器：忽略變項</a:t>
            </a:r>
          </a:p>
          <a:p>
            <a:pPr indent="-368300" lvl="0" marL="457200" rtl="0">
              <a:spcBef>
                <a:spcPts val="0"/>
              </a:spcBef>
              <a:buClr>
                <a:srgbClr val="FF0000"/>
              </a:buClr>
              <a:buSzPct val="100000"/>
              <a:buAutoNum type="arabicPeriod"/>
            </a:pPr>
            <a:r>
              <a:rPr lang="zh-TW" sz="2200">
                <a:solidFill>
                  <a:srgbClr val="FF0000"/>
                </a:solidFill>
              </a:rPr>
              <a:t>選擇分群演算法</a:t>
            </a:r>
          </a:p>
          <a:p>
            <a:pPr indent="-368300" lvl="0" marL="457200" rtl="0">
              <a:spcBef>
                <a:spcPts val="0"/>
              </a:spcBef>
              <a:buClr>
                <a:srgbClr val="FF0000"/>
              </a:buClr>
              <a:buSzPct val="100000"/>
              <a:buAutoNum type="arabicPeriod"/>
            </a:pPr>
            <a:r>
              <a:rPr lang="zh-TW" sz="2200">
                <a:solidFill>
                  <a:srgbClr val="FF0000"/>
                </a:solidFill>
              </a:rPr>
              <a:t>設定分群演算法</a:t>
            </a:r>
          </a:p>
          <a:p>
            <a:pPr indent="-368300" lvl="0" marL="457200" rtl="0">
              <a:spcBef>
                <a:spcPts val="0"/>
              </a:spcBef>
              <a:buSzPct val="100000"/>
              <a:buAutoNum type="arabicPeriod"/>
            </a:pPr>
            <a:r>
              <a:rPr lang="zh-TW" sz="2200"/>
              <a:t>套用篩選器 Apply</a:t>
            </a:r>
          </a:p>
          <a:p>
            <a:pPr indent="-368300" lvl="0" marL="457200" rtl="0">
              <a:spcBef>
                <a:spcPts val="0"/>
              </a:spcBef>
              <a:buSzPct val="100000"/>
              <a:buAutoNum type="arabicPeriod"/>
            </a:pPr>
            <a:r>
              <a:rPr lang="zh-TW" sz="2200"/>
              <a:t>儲存資料為CSV：Save</a:t>
            </a:r>
          </a:p>
          <a:p>
            <a:pPr indent="-368300" lvl="0" marL="457200" rtl="0">
              <a:spcBef>
                <a:spcPts val="0"/>
              </a:spcBef>
              <a:buClr>
                <a:srgbClr val="FF0000"/>
              </a:buClr>
              <a:buSzPct val="100000"/>
              <a:buAutoNum type="arabicPeriod"/>
            </a:pPr>
            <a:r>
              <a:rPr lang="zh-TW" sz="2200">
                <a:solidFill>
                  <a:srgbClr val="FF0000"/>
                </a:solidFill>
              </a:rPr>
              <a:t>開啟K平均法分群結果分析器</a:t>
            </a:r>
          </a:p>
          <a:p>
            <a:pPr indent="-368300" lvl="0" marL="457200" rtl="0">
              <a:spcBef>
                <a:spcPts val="0"/>
              </a:spcBef>
              <a:buClr>
                <a:srgbClr val="FF0000"/>
              </a:buClr>
              <a:buSzPct val="100000"/>
              <a:buAutoNum type="arabicPeriod"/>
            </a:pPr>
            <a:r>
              <a:rPr lang="zh-TW" sz="2200">
                <a:solidFill>
                  <a:srgbClr val="FF0000"/>
                </a:solidFill>
              </a:rPr>
              <a:t>開啟分群結果檔案</a:t>
            </a:r>
          </a:p>
          <a:p>
            <a:pPr indent="-368300" lvl="0" marL="457200" rtl="0">
              <a:spcBef>
                <a:spcPts val="0"/>
              </a:spcBef>
              <a:buClr>
                <a:srgbClr val="FF0000"/>
              </a:buClr>
              <a:buSzPct val="100000"/>
              <a:buAutoNum type="arabicPeriod"/>
            </a:pPr>
            <a:r>
              <a:rPr lang="zh-TW" sz="2200">
                <a:solidFill>
                  <a:srgbClr val="FF0000"/>
                </a:solidFill>
              </a:rPr>
              <a:t>觀察分析結果</a:t>
            </a:r>
          </a:p>
        </p:txBody>
      </p:sp>
      <p:sp>
        <p:nvSpPr>
          <p:cNvPr id="1321" name="Shape 132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cxnSp>
        <p:nvCxnSpPr>
          <p:cNvPr id="1322" name="Shape 1322"/>
          <p:cNvCxnSpPr/>
          <p:nvPr/>
        </p:nvCxnSpPr>
        <p:spPr>
          <a:xfrm>
            <a:off x="3429000" y="2325125"/>
            <a:ext cx="5061300" cy="0"/>
          </a:xfrm>
          <a:prstGeom prst="straightConnector1">
            <a:avLst/>
          </a:prstGeom>
          <a:noFill/>
          <a:ln cap="flat" cmpd="sng" w="9525">
            <a:solidFill>
              <a:schemeClr val="dk2"/>
            </a:solidFill>
            <a:prstDash val="solid"/>
            <a:round/>
            <a:headEnd len="lg" w="lg" type="none"/>
            <a:tailEnd len="lg" w="lg" type="none"/>
          </a:ln>
        </p:spPr>
      </p:cxnSp>
      <p:cxnSp>
        <p:nvCxnSpPr>
          <p:cNvPr id="1323" name="Shape 1323"/>
          <p:cNvCxnSpPr/>
          <p:nvPr/>
        </p:nvCxnSpPr>
        <p:spPr>
          <a:xfrm>
            <a:off x="3429000" y="5366600"/>
            <a:ext cx="5061300" cy="0"/>
          </a:xfrm>
          <a:prstGeom prst="straightConnector1">
            <a:avLst/>
          </a:prstGeom>
          <a:noFill/>
          <a:ln cap="flat" cmpd="sng" w="9525">
            <a:solidFill>
              <a:schemeClr val="dk2"/>
            </a:solidFill>
            <a:prstDash val="solid"/>
            <a:round/>
            <a:headEnd len="lg" w="lg" type="none"/>
            <a:tailEnd len="lg" w="lg" type="none"/>
          </a:ln>
        </p:spPr>
      </p:cxnSp>
      <p:pic>
        <p:nvPicPr>
          <p:cNvPr descr="google spreadsheet.png" id="1324" name="Shape 1324"/>
          <p:cNvPicPr preferRelativeResize="0"/>
          <p:nvPr/>
        </p:nvPicPr>
        <p:blipFill>
          <a:blip r:embed="rId3">
            <a:alphaModFix/>
          </a:blip>
          <a:stretch>
            <a:fillRect/>
          </a:stretch>
        </p:blipFill>
        <p:spPr>
          <a:xfrm>
            <a:off x="3047997" y="1190096"/>
            <a:ext cx="709800" cy="916649"/>
          </a:xfrm>
          <a:prstGeom prst="rect">
            <a:avLst/>
          </a:prstGeom>
          <a:noFill/>
          <a:ln>
            <a:noFill/>
          </a:ln>
        </p:spPr>
      </p:pic>
      <p:pic>
        <p:nvPicPr>
          <p:cNvPr descr="weka logo.png" id="1325" name="Shape 1325"/>
          <p:cNvPicPr preferRelativeResize="0"/>
          <p:nvPr/>
        </p:nvPicPr>
        <p:blipFill>
          <a:blip r:embed="rId4">
            <a:alphaModFix/>
          </a:blip>
          <a:stretch>
            <a:fillRect/>
          </a:stretch>
        </p:blipFill>
        <p:spPr>
          <a:xfrm>
            <a:off x="3047999" y="2482799"/>
            <a:ext cx="770024" cy="770024"/>
          </a:xfrm>
          <a:prstGeom prst="rect">
            <a:avLst/>
          </a:prstGeom>
          <a:noFill/>
          <a:ln>
            <a:noFill/>
          </a:ln>
        </p:spPr>
      </p:pic>
      <p:pic>
        <p:nvPicPr>
          <p:cNvPr id="1326" name="Shape 1326"/>
          <p:cNvPicPr preferRelativeResize="0"/>
          <p:nvPr/>
        </p:nvPicPr>
        <p:blipFill>
          <a:blip r:embed="rId5">
            <a:alphaModFix/>
          </a:blip>
          <a:stretch>
            <a:fillRect/>
          </a:stretch>
        </p:blipFill>
        <p:spPr>
          <a:xfrm>
            <a:off x="2987773" y="5430325"/>
            <a:ext cx="969699" cy="9696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Shape 1332"/>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步驟</a:t>
            </a:r>
            <a:r>
              <a:rPr lang="zh-TW"/>
              <a:t>1~4 </a:t>
            </a:r>
          </a:p>
          <a:p>
            <a:pPr lvl="0">
              <a:spcBef>
                <a:spcPts val="0"/>
              </a:spcBef>
              <a:buNone/>
            </a:pPr>
            <a:r>
              <a:rPr b="0" lang="zh-TW" sz="3200"/>
              <a:t>(</a:t>
            </a:r>
            <a:r>
              <a:rPr b="0" lang="zh-TW" sz="3200"/>
              <a:t>或是繼續W06-a的進度</a:t>
            </a:r>
            <a:r>
              <a:rPr b="0" lang="zh-TW" sz="3200"/>
              <a:t>)</a:t>
            </a:r>
          </a:p>
        </p:txBody>
      </p:sp>
      <p:sp>
        <p:nvSpPr>
          <p:cNvPr id="1333" name="Shape 1333"/>
          <p:cNvSpPr txBox="1"/>
          <p:nvPr>
            <p:ph idx="1" type="body"/>
          </p:nvPr>
        </p:nvSpPr>
        <p:spPr>
          <a:xfrm>
            <a:off x="533400" y="1791150"/>
            <a:ext cx="3923100" cy="4711800"/>
          </a:xfrm>
          <a:prstGeom prst="rect">
            <a:avLst/>
          </a:prstGeom>
        </p:spPr>
        <p:txBody>
          <a:bodyPr anchorCtr="0" anchor="ctr" bIns="91425" lIns="91425" rIns="91425" tIns="91425">
            <a:noAutofit/>
          </a:bodyPr>
          <a:lstStyle/>
          <a:p>
            <a:pPr indent="-228600" lvl="0" marL="457200" rtl="0">
              <a:spcBef>
                <a:spcPts val="0"/>
              </a:spcBef>
              <a:spcAft>
                <a:spcPts val="1000"/>
              </a:spcAft>
              <a:buAutoNum type="arabicPeriod"/>
            </a:pPr>
            <a:r>
              <a:rPr lang="zh-TW"/>
              <a:t>建立副本</a:t>
            </a:r>
          </a:p>
          <a:p>
            <a:pPr indent="-228600" lvl="0" marL="457200" rtl="0">
              <a:spcBef>
                <a:spcPts val="0"/>
              </a:spcBef>
              <a:spcAft>
                <a:spcPts val="1000"/>
              </a:spcAft>
              <a:buAutoNum type="arabicPeriod"/>
            </a:pPr>
            <a:r>
              <a:rPr lang="zh-TW"/>
              <a:t>下載CSV資料 </a:t>
            </a:r>
          </a:p>
          <a:p>
            <a:pPr indent="-228600" lvl="0" marL="457200" rtl="0">
              <a:spcBef>
                <a:spcPts val="0"/>
              </a:spcBef>
              <a:spcAft>
                <a:spcPts val="1000"/>
              </a:spcAft>
              <a:buAutoNum type="arabicPeriod"/>
            </a:pPr>
            <a:r>
              <a:rPr lang="zh-TW"/>
              <a:t>開啟Weka ⇨ Explorer</a:t>
            </a:r>
          </a:p>
          <a:p>
            <a:pPr indent="-228600" lvl="0" marL="457200">
              <a:spcBef>
                <a:spcPts val="0"/>
              </a:spcBef>
              <a:spcAft>
                <a:spcPts val="1000"/>
              </a:spcAft>
              <a:buAutoNum type="arabicPeriod"/>
            </a:pPr>
            <a:r>
              <a:rPr lang="zh-TW"/>
              <a:t>Open file開啟CSV檔案</a:t>
            </a:r>
          </a:p>
        </p:txBody>
      </p:sp>
      <p:sp>
        <p:nvSpPr>
          <p:cNvPr id="1334" name="Shape 1334"/>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335" name="Shape 1335"/>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sp>
        <p:nvSpPr>
          <p:cNvPr id="1336" name="Shape 1336"/>
          <p:cNvSpPr/>
          <p:nvPr/>
        </p:nvSpPr>
        <p:spPr>
          <a:xfrm>
            <a:off x="5106775" y="2903625"/>
            <a:ext cx="2892300" cy="2196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234950" lvl="0" marL="342900" rtl="0">
              <a:lnSpc>
                <a:spcPct val="115000"/>
              </a:lnSpc>
              <a:spcBef>
                <a:spcPts val="560"/>
              </a:spcBef>
              <a:buClr>
                <a:schemeClr val="dk1"/>
              </a:buClr>
              <a:buSzPct val="45833"/>
              <a:buFont typeface="Arial"/>
              <a:buNone/>
            </a:pPr>
            <a:r>
              <a:rPr lang="zh-TW" sz="2400">
                <a:solidFill>
                  <a:schemeClr val="dk1"/>
                </a:solidFill>
                <a:latin typeface="Microsoft JhengHei"/>
                <a:ea typeface="Microsoft JhengHei"/>
                <a:cs typeface="Microsoft JhengHei"/>
                <a:sym typeface="Microsoft JhengHei"/>
              </a:rPr>
              <a:t>[weka的explorer]</a:t>
            </a:r>
          </a:p>
          <a:p>
            <a:pPr lvl="0">
              <a:spcBef>
                <a:spcPts val="0"/>
              </a:spcBef>
              <a:buNone/>
            </a:pPr>
            <a:r>
              <a:t/>
            </a:r>
            <a:endParaRPr/>
          </a:p>
        </p:txBody>
      </p:sp>
      <p:pic>
        <p:nvPicPr>
          <p:cNvPr id="1337" name="Shape 1337"/>
          <p:cNvPicPr preferRelativeResize="0"/>
          <p:nvPr/>
        </p:nvPicPr>
        <p:blipFill rotWithShape="1">
          <a:blip r:embed="rId3">
            <a:alphaModFix/>
          </a:blip>
          <a:srcRect b="0" l="0" r="0" t="0"/>
          <a:stretch/>
        </p:blipFill>
        <p:spPr>
          <a:xfrm>
            <a:off x="4456575" y="2828761"/>
            <a:ext cx="4192698" cy="2636587"/>
          </a:xfrm>
          <a:prstGeom prst="rect">
            <a:avLst/>
          </a:prstGeom>
          <a:noFill/>
          <a:ln>
            <a:noFill/>
          </a:ln>
        </p:spPr>
      </p:pic>
      <p:pic>
        <p:nvPicPr>
          <p:cNvPr descr="google spreadsheet.png" id="1338" name="Shape 1338"/>
          <p:cNvPicPr preferRelativeResize="0"/>
          <p:nvPr/>
        </p:nvPicPr>
        <p:blipFill>
          <a:blip r:embed="rId4">
            <a:alphaModFix/>
          </a:blip>
          <a:stretch>
            <a:fillRect/>
          </a:stretch>
        </p:blipFill>
        <p:spPr>
          <a:xfrm>
            <a:off x="288347" y="169421"/>
            <a:ext cx="709799" cy="916649"/>
          </a:xfrm>
          <a:prstGeom prst="rect">
            <a:avLst/>
          </a:prstGeom>
          <a:noFill/>
          <a:ln>
            <a:noFill/>
          </a:ln>
        </p:spPr>
      </p:pic>
      <p:pic>
        <p:nvPicPr>
          <p:cNvPr descr="weka logo.png" id="1339" name="Shape 1339"/>
          <p:cNvPicPr preferRelativeResize="0"/>
          <p:nvPr/>
        </p:nvPicPr>
        <p:blipFill>
          <a:blip r:embed="rId5">
            <a:alphaModFix/>
          </a:blip>
          <a:stretch>
            <a:fillRect/>
          </a:stretch>
        </p:blipFill>
        <p:spPr>
          <a:xfrm>
            <a:off x="998149" y="316049"/>
            <a:ext cx="770024" cy="77002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sp>
        <p:nvSpPr>
          <p:cNvPr id="1345" name="Shape 1345"/>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5. </a:t>
            </a:r>
            <a:r>
              <a:rPr lang="zh-TW"/>
              <a:t>選擇篩選器 AddCluster</a:t>
            </a:r>
          </a:p>
        </p:txBody>
      </p:sp>
      <p:sp>
        <p:nvSpPr>
          <p:cNvPr id="1346" name="Shape 1346"/>
          <p:cNvSpPr txBox="1"/>
          <p:nvPr>
            <p:ph idx="1" type="body"/>
          </p:nvPr>
        </p:nvSpPr>
        <p:spPr>
          <a:xfrm>
            <a:off x="533400" y="1791150"/>
            <a:ext cx="4019400" cy="4711800"/>
          </a:xfrm>
          <a:prstGeom prst="rect">
            <a:avLst/>
          </a:prstGeom>
        </p:spPr>
        <p:txBody>
          <a:bodyPr anchorCtr="0" anchor="t" bIns="91425" lIns="91425" rIns="91425" tIns="91425">
            <a:noAutofit/>
          </a:bodyPr>
          <a:lstStyle/>
          <a:p>
            <a:pPr lvl="0">
              <a:spcBef>
                <a:spcPts val="0"/>
              </a:spcBef>
              <a:buNone/>
            </a:pPr>
            <a:r>
              <a:t/>
            </a:r>
            <a:endParaRPr/>
          </a:p>
        </p:txBody>
      </p:sp>
      <p:sp>
        <p:nvSpPr>
          <p:cNvPr id="1347" name="Shape 1347"/>
          <p:cNvSpPr txBox="1"/>
          <p:nvPr>
            <p:ph idx="2" type="body"/>
          </p:nvPr>
        </p:nvSpPr>
        <p:spPr>
          <a:xfrm>
            <a:off x="4705350" y="1791150"/>
            <a:ext cx="4019400" cy="4711800"/>
          </a:xfrm>
          <a:prstGeom prst="rect">
            <a:avLst/>
          </a:prstGeom>
        </p:spPr>
        <p:txBody>
          <a:bodyPr anchorCtr="0" anchor="ctr" bIns="91425" lIns="91425" rIns="91425" tIns="91425">
            <a:noAutofit/>
          </a:bodyPr>
          <a:lstStyle/>
          <a:p>
            <a:pPr indent="-69850" lvl="0" marL="0" rtl="0">
              <a:lnSpc>
                <a:spcPct val="150000"/>
              </a:lnSpc>
              <a:spcBef>
                <a:spcPts val="0"/>
              </a:spcBef>
              <a:buClr>
                <a:schemeClr val="dk1"/>
              </a:buClr>
              <a:buSzPct val="45833"/>
              <a:buFont typeface="Arial"/>
              <a:buNone/>
            </a:pPr>
            <a:r>
              <a:rPr lang="zh-TW">
                <a:solidFill>
                  <a:schemeClr val="dk1"/>
                </a:solidFill>
              </a:rPr>
              <a:t>weka</a:t>
            </a:r>
          </a:p>
          <a:p>
            <a:pPr indent="-69850" lvl="0" marL="0" rtl="0">
              <a:lnSpc>
                <a:spcPct val="150000"/>
              </a:lnSpc>
              <a:spcBef>
                <a:spcPts val="0"/>
              </a:spcBef>
              <a:buClr>
                <a:schemeClr val="dk1"/>
              </a:buClr>
              <a:buSzPct val="45833"/>
              <a:buFont typeface="Arial"/>
              <a:buNone/>
            </a:pPr>
            <a:r>
              <a:rPr lang="zh-TW">
                <a:solidFill>
                  <a:schemeClr val="dk1"/>
                </a:solidFill>
              </a:rPr>
              <a:t>↪filters</a:t>
            </a:r>
          </a:p>
          <a:p>
            <a:pPr indent="-69850" lvl="0" marL="0" rtl="0">
              <a:lnSpc>
                <a:spcPct val="150000"/>
              </a:lnSpc>
              <a:spcBef>
                <a:spcPts val="0"/>
              </a:spcBef>
              <a:buClr>
                <a:schemeClr val="dk1"/>
              </a:buClr>
              <a:buSzPct val="45833"/>
              <a:buFont typeface="Arial"/>
              <a:buNone/>
            </a:pPr>
            <a:r>
              <a:rPr lang="zh-TW">
                <a:solidFill>
                  <a:schemeClr val="dk1"/>
                </a:solidFill>
              </a:rPr>
              <a:t>  ↪unsupervised</a:t>
            </a:r>
          </a:p>
          <a:p>
            <a:pPr indent="-69850" lvl="0" marL="0" rtl="0">
              <a:lnSpc>
                <a:spcPct val="150000"/>
              </a:lnSpc>
              <a:spcBef>
                <a:spcPts val="0"/>
              </a:spcBef>
              <a:buClr>
                <a:schemeClr val="dk1"/>
              </a:buClr>
              <a:buSzPct val="45833"/>
              <a:buFont typeface="Arial"/>
              <a:buNone/>
            </a:pPr>
            <a:r>
              <a:rPr lang="zh-TW">
                <a:solidFill>
                  <a:schemeClr val="dk1"/>
                </a:solidFill>
              </a:rPr>
              <a:t>    ↪attribute</a:t>
            </a:r>
          </a:p>
          <a:p>
            <a:pPr indent="0" lvl="0" marL="0" rtl="0">
              <a:lnSpc>
                <a:spcPct val="150000"/>
              </a:lnSpc>
              <a:spcBef>
                <a:spcPts val="0"/>
              </a:spcBef>
              <a:buNone/>
            </a:pPr>
            <a:r>
              <a:rPr lang="zh-TW">
                <a:solidFill>
                  <a:schemeClr val="dk1"/>
                </a:solidFill>
              </a:rPr>
              <a:t>       ↪</a:t>
            </a:r>
            <a:r>
              <a:rPr b="1" lang="zh-TW">
                <a:solidFill>
                  <a:schemeClr val="hlink"/>
                </a:solidFill>
              </a:rPr>
              <a:t>AddCluster</a:t>
            </a:r>
          </a:p>
        </p:txBody>
      </p:sp>
      <p:sp>
        <p:nvSpPr>
          <p:cNvPr id="1348" name="Shape 134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349" name="Shape 1349"/>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350" name="Shape 1350"/>
          <p:cNvPicPr preferRelativeResize="0"/>
          <p:nvPr/>
        </p:nvPicPr>
        <p:blipFill rotWithShape="1">
          <a:blip r:embed="rId3">
            <a:alphaModFix/>
          </a:blip>
          <a:srcRect b="0" l="0" r="53253" t="0"/>
          <a:stretch/>
        </p:blipFill>
        <p:spPr>
          <a:xfrm>
            <a:off x="0" y="1107525"/>
            <a:ext cx="4274499" cy="5750349"/>
          </a:xfrm>
          <a:prstGeom prst="rect">
            <a:avLst/>
          </a:prstGeom>
          <a:noFill/>
          <a:ln>
            <a:noFill/>
          </a:ln>
        </p:spPr>
      </p:pic>
      <p:sp>
        <p:nvSpPr>
          <p:cNvPr id="1351" name="Shape 1351"/>
          <p:cNvSpPr/>
          <p:nvPr/>
        </p:nvSpPr>
        <p:spPr>
          <a:xfrm>
            <a:off x="768100" y="3845075"/>
            <a:ext cx="13185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352" name="Shape 1352"/>
          <p:cNvSpPr/>
          <p:nvPr/>
        </p:nvSpPr>
        <p:spPr>
          <a:xfrm flipH="1" rot="10800000">
            <a:off x="2283625" y="3736100"/>
            <a:ext cx="10494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ka logo.png" id="1353" name="Shape 1353"/>
          <p:cNvPicPr preferRelativeResize="0"/>
          <p:nvPr/>
        </p:nvPicPr>
        <p:blipFill>
          <a:blip r:embed="rId4">
            <a:alphaModFix/>
          </a:blip>
          <a:stretch>
            <a:fillRect/>
          </a:stretch>
        </p:blipFill>
        <p:spPr>
          <a:xfrm>
            <a:off x="187849" y="169424"/>
            <a:ext cx="770024" cy="7700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pic>
        <p:nvPicPr>
          <p:cNvPr id="1359" name="Shape 1359"/>
          <p:cNvPicPr preferRelativeResize="0"/>
          <p:nvPr/>
        </p:nvPicPr>
        <p:blipFill rotWithShape="1">
          <a:blip r:embed="rId3">
            <a:alphaModFix/>
          </a:blip>
          <a:srcRect b="13277" l="0" r="0" t="0"/>
          <a:stretch/>
        </p:blipFill>
        <p:spPr>
          <a:xfrm>
            <a:off x="0" y="1794749"/>
            <a:ext cx="9144000" cy="4987050"/>
          </a:xfrm>
          <a:prstGeom prst="rect">
            <a:avLst/>
          </a:prstGeom>
          <a:noFill/>
          <a:ln>
            <a:noFill/>
          </a:ln>
        </p:spPr>
      </p:pic>
      <p:sp>
        <p:nvSpPr>
          <p:cNvPr id="1360" name="Shape 1360"/>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t>6. </a:t>
            </a:r>
            <a:r>
              <a:rPr lang="zh-TW"/>
              <a:t>設定篩選器：</a:t>
            </a:r>
            <a:r>
              <a:rPr lang="zh-TW">
                <a:solidFill>
                  <a:srgbClr val="FF0000"/>
                </a:solidFill>
              </a:rPr>
              <a:t>忽略變項</a:t>
            </a:r>
            <a:br>
              <a:rPr b="0" lang="zh-TW" sz="3200"/>
            </a:br>
            <a:r>
              <a:rPr b="0" lang="zh-TW" sz="3200">
                <a:solidFill>
                  <a:schemeClr val="dk1"/>
                </a:solidFill>
              </a:rPr>
              <a:t>AddCluster⇨</a:t>
            </a:r>
            <a:r>
              <a:rPr b="0" lang="zh-TW" sz="3200">
                <a:solidFill>
                  <a:srgbClr val="FF0000"/>
                </a:solidFill>
              </a:rPr>
              <a:t>ignoredAttributeIndices</a:t>
            </a:r>
          </a:p>
        </p:txBody>
      </p:sp>
      <p:sp>
        <p:nvSpPr>
          <p:cNvPr id="1361" name="Shape 1361"/>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solidFill>
                  <a:srgbClr val="000000"/>
                </a:solidFill>
              </a:rPr>
              <a:t>‹#›</a:t>
            </a:fld>
          </a:p>
        </p:txBody>
      </p:sp>
      <p:sp>
        <p:nvSpPr>
          <p:cNvPr id="1362" name="Shape 1362"/>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rtl="0">
              <a:spcBef>
                <a:spcPts val="0"/>
              </a:spcBef>
              <a:buNone/>
            </a:pPr>
            <a:r>
              <a:t/>
            </a:r>
            <a:endParaRPr/>
          </a:p>
        </p:txBody>
      </p:sp>
      <p:sp>
        <p:nvSpPr>
          <p:cNvPr id="1363" name="Shape 1363"/>
          <p:cNvSpPr/>
          <p:nvPr/>
        </p:nvSpPr>
        <p:spPr>
          <a:xfrm>
            <a:off x="826800" y="3082900"/>
            <a:ext cx="8382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364" name="Shape 1364"/>
          <p:cNvSpPr/>
          <p:nvPr/>
        </p:nvSpPr>
        <p:spPr>
          <a:xfrm>
            <a:off x="3386800" y="5061300"/>
            <a:ext cx="2508300" cy="3861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365" name="Shape 1365"/>
          <p:cNvSpPr/>
          <p:nvPr/>
        </p:nvSpPr>
        <p:spPr>
          <a:xfrm flipH="1" rot="2700837">
            <a:off x="1603313" y="3885402"/>
            <a:ext cx="1742028" cy="52439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66" name="Shape 1366"/>
          <p:cNvSpPr/>
          <p:nvPr/>
        </p:nvSpPr>
        <p:spPr>
          <a:xfrm>
            <a:off x="6564425" y="4438900"/>
            <a:ext cx="2418900" cy="1186200"/>
          </a:xfrm>
          <a:prstGeom prst="wedgeRoundRectCallout">
            <a:avLst>
              <a:gd fmla="val -71361" name="adj1"/>
              <a:gd fmla="val 18311"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不拿來分群的變項</a:t>
            </a:r>
          </a:p>
        </p:txBody>
      </p:sp>
      <p:pic>
        <p:nvPicPr>
          <p:cNvPr descr="weka logo.png" id="1367" name="Shape 1367"/>
          <p:cNvPicPr preferRelativeResize="0"/>
          <p:nvPr/>
        </p:nvPicPr>
        <p:blipFill>
          <a:blip r:embed="rId4">
            <a:alphaModFix/>
          </a:blip>
          <a:stretch>
            <a:fillRect/>
          </a:stretch>
        </p:blipFill>
        <p:spPr>
          <a:xfrm>
            <a:off x="187849" y="169424"/>
            <a:ext cx="770024" cy="770024"/>
          </a:xfrm>
          <a:prstGeom prst="rect">
            <a:avLst/>
          </a:prstGeom>
          <a:noFill/>
          <a:ln>
            <a:noFill/>
          </a:ln>
        </p:spPr>
      </p:pic>
      <p:sp>
        <p:nvSpPr>
          <p:cNvPr id="1368" name="Shape 1368"/>
          <p:cNvSpPr/>
          <p:nvPr/>
        </p:nvSpPr>
        <p:spPr>
          <a:xfrm>
            <a:off x="3720800" y="4185550"/>
            <a:ext cx="773400" cy="763500"/>
          </a:xfrm>
          <a:prstGeom prst="wedgeEllipseCallout">
            <a:avLst>
              <a:gd fmla="val 12681" name="adj1"/>
              <a:gd fmla="val 66221"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Shape 1374"/>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t>7</a:t>
            </a:r>
            <a:r>
              <a:rPr lang="zh-TW"/>
              <a:t>. </a:t>
            </a:r>
            <a:r>
              <a:rPr lang="zh-TW"/>
              <a:t>選擇分群演算法</a:t>
            </a:r>
            <a:br>
              <a:rPr lang="zh-TW"/>
            </a:br>
            <a:r>
              <a:rPr b="0" lang="zh-TW" sz="3200"/>
              <a:t>AddCluster⇨cluster⇨SimpleKMeans</a:t>
            </a:r>
          </a:p>
        </p:txBody>
      </p:sp>
      <p:sp>
        <p:nvSpPr>
          <p:cNvPr id="1375" name="Shape 137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376" name="Shape 1376"/>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1377" name="Shape 1377"/>
          <p:cNvPicPr preferRelativeResize="0"/>
          <p:nvPr/>
        </p:nvPicPr>
        <p:blipFill>
          <a:blip r:embed="rId3">
            <a:alphaModFix/>
          </a:blip>
          <a:stretch>
            <a:fillRect/>
          </a:stretch>
        </p:blipFill>
        <p:spPr>
          <a:xfrm>
            <a:off x="24200" y="1765250"/>
            <a:ext cx="5238750" cy="3981450"/>
          </a:xfrm>
          <a:prstGeom prst="rect">
            <a:avLst/>
          </a:prstGeom>
          <a:noFill/>
          <a:ln cap="flat" cmpd="sng" w="38100">
            <a:solidFill>
              <a:schemeClr val="accent3"/>
            </a:solidFill>
            <a:prstDash val="solid"/>
            <a:round/>
            <a:headEnd len="med" w="med" type="none"/>
            <a:tailEnd len="med" w="med" type="none"/>
          </a:ln>
        </p:spPr>
      </p:pic>
      <p:pic>
        <p:nvPicPr>
          <p:cNvPr id="1378" name="Shape 1378"/>
          <p:cNvPicPr preferRelativeResize="0"/>
          <p:nvPr/>
        </p:nvPicPr>
        <p:blipFill>
          <a:blip r:embed="rId4">
            <a:alphaModFix/>
          </a:blip>
          <a:stretch>
            <a:fillRect/>
          </a:stretch>
        </p:blipFill>
        <p:spPr>
          <a:xfrm>
            <a:off x="3905250" y="2571750"/>
            <a:ext cx="5238750" cy="3981450"/>
          </a:xfrm>
          <a:prstGeom prst="rect">
            <a:avLst/>
          </a:prstGeom>
          <a:noFill/>
          <a:ln cap="flat" cmpd="sng" w="38100">
            <a:solidFill>
              <a:schemeClr val="accent3"/>
            </a:solidFill>
            <a:prstDash val="solid"/>
            <a:round/>
            <a:headEnd len="med" w="med" type="none"/>
            <a:tailEnd len="med" w="med" type="none"/>
          </a:ln>
        </p:spPr>
      </p:pic>
      <p:sp>
        <p:nvSpPr>
          <p:cNvPr id="1379" name="Shape 1379"/>
          <p:cNvSpPr/>
          <p:nvPr/>
        </p:nvSpPr>
        <p:spPr>
          <a:xfrm>
            <a:off x="1472675" y="3435200"/>
            <a:ext cx="838200" cy="4164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380" name="Shape 1380"/>
          <p:cNvSpPr/>
          <p:nvPr/>
        </p:nvSpPr>
        <p:spPr>
          <a:xfrm>
            <a:off x="5711950" y="6136800"/>
            <a:ext cx="1510200" cy="4164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381" name="Shape 1381"/>
          <p:cNvSpPr/>
          <p:nvPr/>
        </p:nvSpPr>
        <p:spPr>
          <a:xfrm flipH="1" rot="2282813">
            <a:off x="2090334" y="4819413"/>
            <a:ext cx="3595778" cy="524447"/>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ka logo.png" id="1382" name="Shape 1382"/>
          <p:cNvPicPr preferRelativeResize="0"/>
          <p:nvPr/>
        </p:nvPicPr>
        <p:blipFill>
          <a:blip r:embed="rId5">
            <a:alphaModFix/>
          </a:blip>
          <a:stretch>
            <a:fillRect/>
          </a:stretch>
        </p:blipFill>
        <p:spPr>
          <a:xfrm>
            <a:off x="187849" y="169424"/>
            <a:ext cx="770024" cy="7700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sp>
        <p:nvSpPr>
          <p:cNvPr id="1388" name="Shape 1388"/>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t>8</a:t>
            </a:r>
            <a:r>
              <a:rPr lang="zh-TW"/>
              <a:t>. </a:t>
            </a:r>
            <a:r>
              <a:rPr lang="zh-TW"/>
              <a:t>設定</a:t>
            </a:r>
            <a:r>
              <a:rPr lang="zh-TW"/>
              <a:t>分群演算法</a:t>
            </a:r>
            <a:br>
              <a:rPr lang="zh-TW"/>
            </a:br>
            <a:r>
              <a:rPr b="0" lang="zh-TW" sz="3200"/>
              <a:t>SimpleKMeans</a:t>
            </a:r>
            <a:r>
              <a:rPr b="0" lang="zh-TW" sz="3200">
                <a:solidFill>
                  <a:schemeClr val="dk1"/>
                </a:solidFill>
              </a:rPr>
              <a:t>⇨numClusters</a:t>
            </a:r>
          </a:p>
        </p:txBody>
      </p:sp>
      <p:sp>
        <p:nvSpPr>
          <p:cNvPr id="1389" name="Shape 138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390" name="Shape 1390"/>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1391" name="Shape 1391"/>
          <p:cNvPicPr preferRelativeResize="0"/>
          <p:nvPr/>
        </p:nvPicPr>
        <p:blipFill>
          <a:blip r:embed="rId3">
            <a:alphaModFix/>
          </a:blip>
          <a:stretch>
            <a:fillRect/>
          </a:stretch>
        </p:blipFill>
        <p:spPr>
          <a:xfrm>
            <a:off x="24200" y="2117550"/>
            <a:ext cx="5238750" cy="3981450"/>
          </a:xfrm>
          <a:prstGeom prst="rect">
            <a:avLst/>
          </a:prstGeom>
          <a:noFill/>
          <a:ln cap="flat" cmpd="sng" w="38100">
            <a:solidFill>
              <a:schemeClr val="accent3"/>
            </a:solidFill>
            <a:prstDash val="solid"/>
            <a:round/>
            <a:headEnd len="med" w="med" type="none"/>
            <a:tailEnd len="med" w="med" type="none"/>
          </a:ln>
        </p:spPr>
      </p:pic>
      <p:pic>
        <p:nvPicPr>
          <p:cNvPr id="1392" name="Shape 1392"/>
          <p:cNvPicPr preferRelativeResize="0"/>
          <p:nvPr/>
        </p:nvPicPr>
        <p:blipFill>
          <a:blip r:embed="rId4">
            <a:alphaModFix/>
          </a:blip>
          <a:stretch>
            <a:fillRect/>
          </a:stretch>
        </p:blipFill>
        <p:spPr>
          <a:xfrm>
            <a:off x="5802150" y="1436175"/>
            <a:ext cx="2934750" cy="5124525"/>
          </a:xfrm>
          <a:prstGeom prst="rect">
            <a:avLst/>
          </a:prstGeom>
          <a:noFill/>
          <a:ln cap="flat" cmpd="sng" w="38100">
            <a:solidFill>
              <a:schemeClr val="accent3"/>
            </a:solidFill>
            <a:prstDash val="solid"/>
            <a:round/>
            <a:headEnd len="med" w="med" type="none"/>
            <a:tailEnd len="med" w="med" type="none"/>
          </a:ln>
        </p:spPr>
      </p:pic>
      <p:sp>
        <p:nvSpPr>
          <p:cNvPr id="1393" name="Shape 1393"/>
          <p:cNvSpPr/>
          <p:nvPr/>
        </p:nvSpPr>
        <p:spPr>
          <a:xfrm flipH="1">
            <a:off x="3456950" y="3717850"/>
            <a:ext cx="21915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94" name="Shape 1394"/>
          <p:cNvSpPr/>
          <p:nvPr/>
        </p:nvSpPr>
        <p:spPr>
          <a:xfrm>
            <a:off x="2113775" y="3787869"/>
            <a:ext cx="1189500" cy="402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395" name="Shape 1395"/>
          <p:cNvSpPr/>
          <p:nvPr/>
        </p:nvSpPr>
        <p:spPr>
          <a:xfrm>
            <a:off x="6674775" y="5149598"/>
            <a:ext cx="1189500" cy="274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396" name="Shape 1396"/>
          <p:cNvSpPr/>
          <p:nvPr/>
        </p:nvSpPr>
        <p:spPr>
          <a:xfrm>
            <a:off x="2430850" y="5521525"/>
            <a:ext cx="3139800" cy="763500"/>
          </a:xfrm>
          <a:prstGeom prst="wedgeRoundRectCallout">
            <a:avLst>
              <a:gd fmla="val 83147" name="adj1"/>
              <a:gd fmla="val -65675"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numClusters: 3</a:t>
            </a:r>
          </a:p>
        </p:txBody>
      </p:sp>
      <p:pic>
        <p:nvPicPr>
          <p:cNvPr descr="weka logo.png" id="1397" name="Shape 1397"/>
          <p:cNvPicPr preferRelativeResize="0"/>
          <p:nvPr/>
        </p:nvPicPr>
        <p:blipFill>
          <a:blip r:embed="rId5">
            <a:alphaModFix/>
          </a:blip>
          <a:stretch>
            <a:fillRect/>
          </a:stretch>
        </p:blipFill>
        <p:spPr>
          <a:xfrm>
            <a:off x="187849" y="169424"/>
            <a:ext cx="770024" cy="770024"/>
          </a:xfrm>
          <a:prstGeom prst="rect">
            <a:avLst/>
          </a:prstGeom>
          <a:noFill/>
          <a:ln>
            <a:noFill/>
          </a:ln>
        </p:spPr>
      </p:pic>
      <p:grpSp>
        <p:nvGrpSpPr>
          <p:cNvPr id="1398" name="Shape 1398"/>
          <p:cNvGrpSpPr/>
          <p:nvPr/>
        </p:nvGrpSpPr>
        <p:grpSpPr>
          <a:xfrm>
            <a:off x="2310050" y="2472950"/>
            <a:ext cx="1146900" cy="1132200"/>
            <a:chOff x="4909350" y="2248100"/>
            <a:chExt cx="1146900" cy="1132200"/>
          </a:xfrm>
        </p:grpSpPr>
        <p:sp>
          <p:nvSpPr>
            <p:cNvPr id="1399" name="Shape 1399"/>
            <p:cNvSpPr/>
            <p:nvPr/>
          </p:nvSpPr>
          <p:spPr>
            <a:xfrm>
              <a:off x="4909350" y="2248100"/>
              <a:ext cx="1146900" cy="1132200"/>
            </a:xfrm>
            <a:prstGeom prst="wedgeEllipseCallout">
              <a:avLst>
                <a:gd fmla="val -20833" name="adj1"/>
                <a:gd fmla="val 62500" name="adj2"/>
              </a:avLst>
            </a:prstGeom>
            <a:solidFill>
              <a:srgbClr val="FFFFFF"/>
            </a:solid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4800">
                  <a:solidFill>
                    <a:srgbClr val="FFFFFF"/>
                  </a:solidFill>
                </a:rPr>
                <a:t>!</a:t>
              </a:r>
            </a:p>
          </p:txBody>
        </p:sp>
        <p:pic>
          <p:nvPicPr>
            <p:cNvPr id="1400" name="Shape 1400"/>
            <p:cNvPicPr preferRelativeResize="0"/>
            <p:nvPr/>
          </p:nvPicPr>
          <p:blipFill>
            <a:blip r:embed="rId6">
              <a:alphaModFix/>
            </a:blip>
            <a:stretch>
              <a:fillRect/>
            </a:stretch>
          </p:blipFill>
          <p:spPr>
            <a:xfrm>
              <a:off x="5101050" y="2432449"/>
              <a:ext cx="763499" cy="763499"/>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pic>
        <p:nvPicPr>
          <p:cNvPr id="1406" name="Shape 1406"/>
          <p:cNvPicPr preferRelativeResize="0"/>
          <p:nvPr/>
        </p:nvPicPr>
        <p:blipFill rotWithShape="1">
          <a:blip r:embed="rId3">
            <a:alphaModFix/>
          </a:blip>
          <a:srcRect b="5517" l="0" r="0" t="0"/>
          <a:stretch/>
        </p:blipFill>
        <p:spPr>
          <a:xfrm>
            <a:off x="0" y="1471675"/>
            <a:ext cx="9144000" cy="5433300"/>
          </a:xfrm>
          <a:prstGeom prst="rect">
            <a:avLst/>
          </a:prstGeom>
          <a:noFill/>
          <a:ln>
            <a:noFill/>
          </a:ln>
        </p:spPr>
      </p:pic>
      <p:sp>
        <p:nvSpPr>
          <p:cNvPr id="1407" name="Shape 1407"/>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solidFill>
                  <a:srgbClr val="000000"/>
                </a:solidFill>
              </a:rPr>
              <a:t>‹#›</a:t>
            </a:fld>
          </a:p>
        </p:txBody>
      </p:sp>
      <p:sp>
        <p:nvSpPr>
          <p:cNvPr id="1408" name="Shape 1408"/>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9. </a:t>
            </a:r>
            <a:r>
              <a:rPr lang="zh-TW"/>
              <a:t>套用篩選器 Apply</a:t>
            </a:r>
          </a:p>
        </p:txBody>
      </p:sp>
      <p:sp>
        <p:nvSpPr>
          <p:cNvPr id="1409" name="Shape 1409"/>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sp>
        <p:nvSpPr>
          <p:cNvPr id="1410" name="Shape 1410"/>
          <p:cNvSpPr/>
          <p:nvPr/>
        </p:nvSpPr>
        <p:spPr>
          <a:xfrm>
            <a:off x="8184000" y="2672275"/>
            <a:ext cx="838200" cy="402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411" name="Shape 1411"/>
          <p:cNvSpPr/>
          <p:nvPr/>
        </p:nvSpPr>
        <p:spPr>
          <a:xfrm>
            <a:off x="476250" y="5643300"/>
            <a:ext cx="956400" cy="4029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412" name="Shape 1412"/>
          <p:cNvSpPr/>
          <p:nvPr/>
        </p:nvSpPr>
        <p:spPr>
          <a:xfrm>
            <a:off x="1996350" y="5207950"/>
            <a:ext cx="2618700" cy="1176900"/>
          </a:xfrm>
          <a:prstGeom prst="wedgeRoundRectCallout">
            <a:avLst>
              <a:gd fmla="val -67647" name="adj1"/>
              <a:gd fmla="val 5876"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2400">
                <a:solidFill>
                  <a:srgbClr val="FFFFFF"/>
                </a:solidFill>
              </a:rPr>
              <a:t>新增加的屬性</a:t>
            </a:r>
          </a:p>
          <a:p>
            <a:pPr lvl="0" rtl="0" algn="ctr">
              <a:spcBef>
                <a:spcPts val="0"/>
              </a:spcBef>
              <a:buNone/>
            </a:pPr>
            <a:r>
              <a:rPr lang="zh-TW" sz="3200">
                <a:solidFill>
                  <a:srgbClr val="FFFFFF"/>
                </a:solidFill>
              </a:rPr>
              <a:t>Cluster</a:t>
            </a:r>
          </a:p>
        </p:txBody>
      </p:sp>
      <p:sp>
        <p:nvSpPr>
          <p:cNvPr id="1413" name="Shape 1413"/>
          <p:cNvSpPr/>
          <p:nvPr/>
        </p:nvSpPr>
        <p:spPr>
          <a:xfrm>
            <a:off x="5208725" y="3717425"/>
            <a:ext cx="1966500" cy="8388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414" name="Shape 1414"/>
          <p:cNvSpPr/>
          <p:nvPr/>
        </p:nvSpPr>
        <p:spPr>
          <a:xfrm>
            <a:off x="5953775" y="4869300"/>
            <a:ext cx="2160900" cy="720600"/>
          </a:xfrm>
          <a:prstGeom prst="wedgeRoundRectCallout">
            <a:avLst>
              <a:gd fmla="val -33153" name="adj1"/>
              <a:gd fmla="val -85283"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分成3群</a:t>
            </a:r>
          </a:p>
        </p:txBody>
      </p:sp>
      <p:pic>
        <p:nvPicPr>
          <p:cNvPr descr="weka logo.png" id="1415" name="Shape 1415"/>
          <p:cNvPicPr preferRelativeResize="0"/>
          <p:nvPr/>
        </p:nvPicPr>
        <p:blipFill>
          <a:blip r:embed="rId4">
            <a:alphaModFix/>
          </a:blip>
          <a:stretch>
            <a:fillRect/>
          </a:stretch>
        </p:blipFill>
        <p:spPr>
          <a:xfrm>
            <a:off x="187849" y="169424"/>
            <a:ext cx="770024" cy="770024"/>
          </a:xfrm>
          <a:prstGeom prst="rect">
            <a:avLst/>
          </a:prstGeom>
          <a:noFill/>
          <a:ln>
            <a:noFill/>
          </a:ln>
        </p:spPr>
      </p:pic>
      <p:cxnSp>
        <p:nvCxnSpPr>
          <p:cNvPr id="1416" name="Shape 1416"/>
          <p:cNvCxnSpPr/>
          <p:nvPr/>
        </p:nvCxnSpPr>
        <p:spPr>
          <a:xfrm flipH="1">
            <a:off x="2885700" y="2910600"/>
            <a:ext cx="5046600" cy="20862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idx="1" type="body"/>
          </p:nvPr>
        </p:nvSpPr>
        <p:spPr>
          <a:xfrm>
            <a:off x="476250" y="1783075"/>
            <a:ext cx="8191500" cy="4711800"/>
          </a:xfrm>
          <a:prstGeom prst="rect">
            <a:avLst/>
          </a:prstGeom>
        </p:spPr>
        <p:txBody>
          <a:bodyPr anchorCtr="0" anchor="ctr" bIns="91425" lIns="91425" rIns="91425" tIns="91425">
            <a:noAutofit/>
          </a:bodyPr>
          <a:lstStyle/>
          <a:p>
            <a:pPr indent="-228600" lvl="0" marL="457200" rtl="0">
              <a:lnSpc>
                <a:spcPct val="150000"/>
              </a:lnSpc>
              <a:spcBef>
                <a:spcPts val="0"/>
              </a:spcBef>
              <a:buAutoNum type="arabicPeriod"/>
            </a:pPr>
            <a:r>
              <a:rPr lang="zh-TW"/>
              <a:t>樞紐分析：RFM模型</a:t>
            </a:r>
          </a:p>
          <a:p>
            <a:pPr indent="-228600" lvl="0" marL="457200" rtl="0">
              <a:lnSpc>
                <a:spcPct val="150000"/>
              </a:lnSpc>
              <a:spcBef>
                <a:spcPts val="0"/>
              </a:spcBef>
              <a:buAutoNum type="arabicPeriod"/>
            </a:pPr>
            <a:r>
              <a:rPr lang="zh-TW"/>
              <a:t>實作：RFM模型分析</a:t>
            </a:r>
          </a:p>
          <a:p>
            <a:pPr indent="-228600" lvl="0" marL="457200" rtl="0">
              <a:lnSpc>
                <a:spcPct val="150000"/>
              </a:lnSpc>
              <a:spcBef>
                <a:spcPts val="0"/>
              </a:spcBef>
              <a:buAutoNum type="arabicPeriod"/>
            </a:pPr>
            <a:r>
              <a:rPr lang="zh-TW"/>
              <a:t>資料聚類：分群</a:t>
            </a:r>
          </a:p>
          <a:p>
            <a:pPr indent="-228600" lvl="0" marL="457200" rtl="0">
              <a:lnSpc>
                <a:spcPct val="150000"/>
              </a:lnSpc>
              <a:spcBef>
                <a:spcPts val="0"/>
              </a:spcBef>
              <a:buAutoNum type="arabicPeriod"/>
            </a:pPr>
            <a:r>
              <a:rPr lang="zh-TW"/>
              <a:t>k平均法介紹</a:t>
            </a:r>
          </a:p>
          <a:p>
            <a:pPr indent="-228600" lvl="0" marL="457200" rtl="0">
              <a:lnSpc>
                <a:spcPct val="150000"/>
              </a:lnSpc>
              <a:spcBef>
                <a:spcPts val="0"/>
              </a:spcBef>
              <a:buAutoNum type="arabicPeriod"/>
            </a:pPr>
            <a:r>
              <a:rPr lang="zh-TW"/>
              <a:t>實作：k平均法之群集分析</a:t>
            </a:r>
          </a:p>
          <a:p>
            <a:pPr indent="-228600" lvl="0" marL="457200" rtl="0">
              <a:lnSpc>
                <a:spcPct val="150000"/>
              </a:lnSpc>
              <a:spcBef>
                <a:spcPts val="0"/>
              </a:spcBef>
              <a:buAutoNum type="arabicPeriod"/>
            </a:pPr>
            <a:r>
              <a:rPr lang="zh-TW"/>
              <a:t>如何選擇分群數量k？</a:t>
            </a:r>
          </a:p>
          <a:p>
            <a:pPr indent="-228600" lvl="0" marL="457200" rtl="0">
              <a:lnSpc>
                <a:spcPct val="150000"/>
              </a:lnSpc>
              <a:spcBef>
                <a:spcPts val="0"/>
              </a:spcBef>
              <a:buAutoNum type="arabicPeriod"/>
            </a:pPr>
            <a:r>
              <a:rPr lang="zh-TW"/>
              <a:t>實作：層疊k平均法之群集分析</a:t>
            </a:r>
          </a:p>
          <a:p>
            <a:pPr indent="-228600" lvl="0" marL="457200">
              <a:lnSpc>
                <a:spcPct val="150000"/>
              </a:lnSpc>
              <a:spcBef>
                <a:spcPts val="0"/>
              </a:spcBef>
              <a:buAutoNum type="arabicPeriod"/>
            </a:pPr>
            <a:r>
              <a:rPr lang="zh-TW"/>
              <a:t>課堂練習：誰是足球強國跟弱國？</a:t>
            </a:r>
          </a:p>
        </p:txBody>
      </p:sp>
      <p:sp>
        <p:nvSpPr>
          <p:cNvPr id="262" name="Shape 262"/>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263" name="Shape 263"/>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本週課程大綱</a:t>
            </a:r>
          </a:p>
        </p:txBody>
      </p:sp>
      <p:sp>
        <p:nvSpPr>
          <p:cNvPr id="264" name="Shape 264"/>
          <p:cNvSpPr txBox="1"/>
          <p:nvPr>
            <p:ph idx="2" type="subTitle"/>
          </p:nvPr>
        </p:nvSpPr>
        <p:spPr>
          <a:xfrm>
            <a:off x="24200" y="6583675"/>
            <a:ext cx="8191500" cy="2742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pic>
        <p:nvPicPr>
          <p:cNvPr id="1422" name="Shape 1422"/>
          <p:cNvPicPr preferRelativeResize="0"/>
          <p:nvPr/>
        </p:nvPicPr>
        <p:blipFill rotWithShape="1">
          <a:blip r:embed="rId3">
            <a:alphaModFix/>
          </a:blip>
          <a:srcRect b="58200" l="34929" r="0" t="0"/>
          <a:stretch/>
        </p:blipFill>
        <p:spPr>
          <a:xfrm>
            <a:off x="1162550" y="1945850"/>
            <a:ext cx="5949875" cy="2403549"/>
          </a:xfrm>
          <a:prstGeom prst="rect">
            <a:avLst/>
          </a:prstGeom>
          <a:noFill/>
          <a:ln>
            <a:noFill/>
          </a:ln>
        </p:spPr>
      </p:pic>
      <p:sp>
        <p:nvSpPr>
          <p:cNvPr id="1423" name="Shape 1423"/>
          <p:cNvSpPr/>
          <p:nvPr/>
        </p:nvSpPr>
        <p:spPr>
          <a:xfrm>
            <a:off x="5625900" y="2437175"/>
            <a:ext cx="1412700" cy="597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424" name="Shape 1424"/>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10. </a:t>
            </a:r>
            <a:r>
              <a:rPr lang="zh-TW"/>
              <a:t>儲存資料為CSV：Save</a:t>
            </a:r>
          </a:p>
        </p:txBody>
      </p:sp>
      <p:sp>
        <p:nvSpPr>
          <p:cNvPr id="1425" name="Shape 1425"/>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426" name="Shape 1426"/>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sp>
        <p:nvSpPr>
          <p:cNvPr id="1427" name="Shape 1427"/>
          <p:cNvSpPr/>
          <p:nvPr/>
        </p:nvSpPr>
        <p:spPr>
          <a:xfrm>
            <a:off x="3307675" y="5500675"/>
            <a:ext cx="2643600" cy="8319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分群</a:t>
            </a:r>
            <a:r>
              <a:rPr lang="zh-TW" sz="3200"/>
              <a:t>結果.csv</a:t>
            </a:r>
          </a:p>
        </p:txBody>
      </p:sp>
      <p:pic>
        <p:nvPicPr>
          <p:cNvPr descr="google spreadsheet.png" id="1428" name="Shape 1428"/>
          <p:cNvPicPr preferRelativeResize="0"/>
          <p:nvPr/>
        </p:nvPicPr>
        <p:blipFill>
          <a:blip r:embed="rId4">
            <a:alphaModFix/>
          </a:blip>
          <a:stretch>
            <a:fillRect/>
          </a:stretch>
        </p:blipFill>
        <p:spPr>
          <a:xfrm>
            <a:off x="4122540" y="4303001"/>
            <a:ext cx="1013918" cy="1309409"/>
          </a:xfrm>
          <a:prstGeom prst="rect">
            <a:avLst/>
          </a:prstGeom>
          <a:noFill/>
          <a:ln>
            <a:noFill/>
          </a:ln>
        </p:spPr>
      </p:pic>
      <p:sp>
        <p:nvSpPr>
          <p:cNvPr id="1429" name="Shape 1429"/>
          <p:cNvSpPr/>
          <p:nvPr/>
        </p:nvSpPr>
        <p:spPr>
          <a:xfrm flipH="1" rot="7199607">
            <a:off x="4715276" y="3596743"/>
            <a:ext cx="1260849" cy="524708"/>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weka logo.png" id="1430" name="Shape 1430"/>
          <p:cNvPicPr preferRelativeResize="0"/>
          <p:nvPr/>
        </p:nvPicPr>
        <p:blipFill>
          <a:blip r:embed="rId5">
            <a:alphaModFix/>
          </a:blip>
          <a:stretch>
            <a:fillRect/>
          </a:stretch>
        </p:blipFill>
        <p:spPr>
          <a:xfrm>
            <a:off x="187849" y="169424"/>
            <a:ext cx="770024" cy="77002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pic>
        <p:nvPicPr>
          <p:cNvPr id="1436" name="Shape 1436"/>
          <p:cNvPicPr preferRelativeResize="0"/>
          <p:nvPr/>
        </p:nvPicPr>
        <p:blipFill>
          <a:blip r:embed="rId3">
            <a:alphaModFix/>
          </a:blip>
          <a:stretch>
            <a:fillRect/>
          </a:stretch>
        </p:blipFill>
        <p:spPr>
          <a:xfrm>
            <a:off x="4747050" y="2808269"/>
            <a:ext cx="3936000" cy="2988004"/>
          </a:xfrm>
          <a:prstGeom prst="rect">
            <a:avLst/>
          </a:prstGeom>
          <a:noFill/>
          <a:ln cap="flat" cmpd="sng" w="38100">
            <a:solidFill>
              <a:schemeClr val="accent3"/>
            </a:solidFill>
            <a:prstDash val="solid"/>
            <a:round/>
            <a:headEnd len="med" w="med" type="none"/>
            <a:tailEnd len="med" w="med" type="none"/>
          </a:ln>
        </p:spPr>
      </p:pic>
      <p:sp>
        <p:nvSpPr>
          <p:cNvPr id="1437" name="Shape 1437"/>
          <p:cNvSpPr txBox="1"/>
          <p:nvPr>
            <p:ph type="title"/>
          </p:nvPr>
        </p:nvSpPr>
        <p:spPr>
          <a:xfrm>
            <a:off x="476250" y="169425"/>
            <a:ext cx="8191500" cy="1243800"/>
          </a:xfrm>
          <a:prstGeom prst="rect">
            <a:avLst/>
          </a:prstGeom>
        </p:spPr>
        <p:txBody>
          <a:bodyPr anchorCtr="0" anchor="ctr" bIns="91425" lIns="91425" rIns="91425" tIns="91425">
            <a:noAutofit/>
          </a:bodyPr>
          <a:lstStyle/>
          <a:p>
            <a:pPr lvl="0" algn="r">
              <a:spcBef>
                <a:spcPts val="0"/>
              </a:spcBef>
              <a:buNone/>
            </a:pPr>
            <a:r>
              <a:rPr lang="zh-TW"/>
              <a:t>11. </a:t>
            </a:r>
            <a:r>
              <a:rPr lang="zh-TW"/>
              <a:t>開啟K平均法分群結果分析器</a:t>
            </a:r>
          </a:p>
        </p:txBody>
      </p:sp>
      <p:sp>
        <p:nvSpPr>
          <p:cNvPr id="1438" name="Shape 143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439" name="Shape 1439"/>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sp>
        <p:nvSpPr>
          <p:cNvPr id="1440" name="Shape 1440"/>
          <p:cNvSpPr txBox="1"/>
          <p:nvPr/>
        </p:nvSpPr>
        <p:spPr>
          <a:xfrm>
            <a:off x="526525" y="3209150"/>
            <a:ext cx="3936000" cy="15786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1000"/>
              </a:spcAft>
              <a:buNone/>
            </a:pPr>
            <a:r>
              <a:rPr lang="zh-TW" sz="2400" u="sng">
                <a:solidFill>
                  <a:srgbClr val="0000FF"/>
                </a:solidFill>
              </a:rPr>
              <a:t>K平均法分群結果分析器</a:t>
            </a:r>
          </a:p>
          <a:p>
            <a:pPr lvl="0" marR="0" rtl="0" algn="l">
              <a:lnSpc>
                <a:spcPct val="100000"/>
              </a:lnSpc>
              <a:spcBef>
                <a:spcPts val="0"/>
              </a:spcBef>
              <a:spcAft>
                <a:spcPts val="1000"/>
              </a:spcAft>
              <a:buNone/>
            </a:pPr>
            <a:r>
              <a:rPr lang="zh-TW" sz="2400" u="sng">
                <a:solidFill>
                  <a:srgbClr val="0000FF"/>
                </a:solidFill>
              </a:rPr>
              <a:t>https://pulipulichen.github.io/Weka-K-Means-Cluster-Result-Analyzer/</a:t>
            </a:r>
          </a:p>
        </p:txBody>
      </p:sp>
      <p:pic>
        <p:nvPicPr>
          <p:cNvPr id="1441" name="Shape 1441"/>
          <p:cNvPicPr preferRelativeResize="0"/>
          <p:nvPr/>
        </p:nvPicPr>
        <p:blipFill>
          <a:blip r:embed="rId4">
            <a:alphaModFix/>
          </a:blip>
          <a:stretch>
            <a:fillRect/>
          </a:stretch>
        </p:blipFill>
        <p:spPr>
          <a:xfrm>
            <a:off x="134173" y="169425"/>
            <a:ext cx="969699" cy="96969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Shape 1447"/>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12. </a:t>
            </a:r>
            <a:r>
              <a:rPr lang="zh-TW"/>
              <a:t>開啟分群結果檔案</a:t>
            </a:r>
          </a:p>
        </p:txBody>
      </p:sp>
      <p:sp>
        <p:nvSpPr>
          <p:cNvPr id="1448" name="Shape 144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449" name="Shape 1449"/>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450" name="Shape 1450"/>
          <p:cNvPicPr preferRelativeResize="0"/>
          <p:nvPr/>
        </p:nvPicPr>
        <p:blipFill>
          <a:blip r:embed="rId3">
            <a:alphaModFix/>
          </a:blip>
          <a:stretch>
            <a:fillRect/>
          </a:stretch>
        </p:blipFill>
        <p:spPr>
          <a:xfrm>
            <a:off x="3407224" y="1986252"/>
            <a:ext cx="5736775" cy="4355049"/>
          </a:xfrm>
          <a:prstGeom prst="rect">
            <a:avLst/>
          </a:prstGeom>
          <a:noFill/>
          <a:ln cap="flat" cmpd="sng" w="38100">
            <a:solidFill>
              <a:schemeClr val="accent3"/>
            </a:solidFill>
            <a:prstDash val="solid"/>
            <a:round/>
            <a:headEnd len="med" w="med" type="none"/>
            <a:tailEnd len="med" w="med" type="none"/>
          </a:ln>
        </p:spPr>
      </p:pic>
      <p:sp>
        <p:nvSpPr>
          <p:cNvPr id="1451" name="Shape 1451"/>
          <p:cNvSpPr/>
          <p:nvPr/>
        </p:nvSpPr>
        <p:spPr>
          <a:xfrm>
            <a:off x="476250" y="4467275"/>
            <a:ext cx="2643600" cy="8319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分群結果.csv</a:t>
            </a:r>
          </a:p>
        </p:txBody>
      </p:sp>
      <p:pic>
        <p:nvPicPr>
          <p:cNvPr descr="google spreadsheet.png" id="1452" name="Shape 1452"/>
          <p:cNvPicPr preferRelativeResize="0"/>
          <p:nvPr/>
        </p:nvPicPr>
        <p:blipFill>
          <a:blip r:embed="rId4">
            <a:alphaModFix/>
          </a:blip>
          <a:stretch>
            <a:fillRect/>
          </a:stretch>
        </p:blipFill>
        <p:spPr>
          <a:xfrm>
            <a:off x="1291115" y="3269601"/>
            <a:ext cx="1013918" cy="1309409"/>
          </a:xfrm>
          <a:prstGeom prst="rect">
            <a:avLst/>
          </a:prstGeom>
          <a:noFill/>
          <a:ln>
            <a:noFill/>
          </a:ln>
        </p:spPr>
      </p:pic>
      <p:sp>
        <p:nvSpPr>
          <p:cNvPr id="1453" name="Shape 1453"/>
          <p:cNvSpPr/>
          <p:nvPr/>
        </p:nvSpPr>
        <p:spPr>
          <a:xfrm>
            <a:off x="3812225" y="4099475"/>
            <a:ext cx="1412700" cy="5970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454" name="Shape 1454"/>
          <p:cNvSpPr/>
          <p:nvPr/>
        </p:nvSpPr>
        <p:spPr>
          <a:xfrm flipH="1" rot="818">
            <a:off x="2428176" y="3901435"/>
            <a:ext cx="12609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455" name="Shape 1455"/>
          <p:cNvPicPr preferRelativeResize="0"/>
          <p:nvPr/>
        </p:nvPicPr>
        <p:blipFill>
          <a:blip r:embed="rId5">
            <a:alphaModFix/>
          </a:blip>
          <a:stretch>
            <a:fillRect/>
          </a:stretch>
        </p:blipFill>
        <p:spPr>
          <a:xfrm>
            <a:off x="134173" y="169425"/>
            <a:ext cx="969699" cy="9696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Shape 1461"/>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13. </a:t>
            </a:r>
            <a:r>
              <a:rPr lang="zh-TW"/>
              <a:t>觀察分析結果 (1/2)</a:t>
            </a:r>
          </a:p>
        </p:txBody>
      </p:sp>
      <p:sp>
        <p:nvSpPr>
          <p:cNvPr id="1462" name="Shape 1462"/>
          <p:cNvSpPr txBox="1"/>
          <p:nvPr>
            <p:ph idx="1" type="body"/>
          </p:nvPr>
        </p:nvSpPr>
        <p:spPr>
          <a:xfrm>
            <a:off x="411000" y="1791150"/>
            <a:ext cx="3067500" cy="4711800"/>
          </a:xfrm>
          <a:prstGeom prst="rect">
            <a:avLst/>
          </a:prstGeom>
        </p:spPr>
        <p:txBody>
          <a:bodyPr anchorCtr="0" anchor="ctr" bIns="91425" lIns="91425" rIns="91425" tIns="91425">
            <a:noAutofit/>
          </a:bodyPr>
          <a:lstStyle/>
          <a:p>
            <a:pPr indent="0" lvl="0" marL="0" rtl="0" algn="ctr">
              <a:spcBef>
                <a:spcPts val="0"/>
              </a:spcBef>
              <a:buNone/>
            </a:pPr>
            <a:r>
              <a:rPr b="1" lang="zh-TW" sz="2200"/>
              <a:t>全部資料 vs. 各分群</a:t>
            </a:r>
          </a:p>
          <a:p>
            <a:pPr indent="-368300" lvl="0" marL="457200" rtl="0">
              <a:spcBef>
                <a:spcPts val="0"/>
              </a:spcBef>
              <a:buSzPct val="100000"/>
            </a:pPr>
            <a:r>
              <a:rPr lang="zh-TW" sz="2200"/>
              <a:t>筆數</a:t>
            </a:r>
          </a:p>
          <a:p>
            <a:pPr indent="-368300" lvl="0" marL="457200" rtl="0">
              <a:spcBef>
                <a:spcPts val="0"/>
              </a:spcBef>
              <a:buSzPct val="100000"/>
            </a:pPr>
            <a:r>
              <a:rPr lang="zh-TW" sz="2200"/>
              <a:t>屬性 (Avg.): 平均數</a:t>
            </a:r>
          </a:p>
          <a:p>
            <a:pPr indent="-368300" lvl="0" marL="457200" rtl="0">
              <a:spcBef>
                <a:spcPts val="0"/>
              </a:spcBef>
              <a:buSzPct val="100000"/>
            </a:pPr>
            <a:r>
              <a:rPr lang="zh-TW" sz="2200"/>
              <a:t>屬性 (Std.): 標準差</a:t>
            </a:r>
          </a:p>
          <a:p>
            <a:pPr indent="0" lvl="0" marL="0" rtl="0">
              <a:spcBef>
                <a:spcPts val="0"/>
              </a:spcBef>
              <a:buNone/>
            </a:pPr>
            <a:r>
              <a:t/>
            </a:r>
            <a:endParaRPr sz="2200"/>
          </a:p>
          <a:p>
            <a:pPr indent="-368300" lvl="0" marL="457200" rtl="0">
              <a:spcBef>
                <a:spcPts val="0"/>
              </a:spcBef>
              <a:buSzPct val="100000"/>
            </a:pPr>
            <a:r>
              <a:rPr b="1" lang="zh-TW" sz="2200">
                <a:solidFill>
                  <a:srgbClr val="274E13"/>
                </a:solidFill>
              </a:rPr>
              <a:t>綠色格子</a:t>
            </a:r>
            <a:r>
              <a:rPr lang="zh-TW" sz="2200"/>
              <a:t>：高於</a:t>
            </a:r>
            <a:br>
              <a:rPr lang="zh-TW" sz="2200"/>
            </a:br>
            <a:r>
              <a:rPr lang="zh-TW" sz="2200"/>
              <a:t>全部資料平均值</a:t>
            </a:r>
          </a:p>
          <a:p>
            <a:pPr indent="-368300" lvl="0" marL="457200">
              <a:spcBef>
                <a:spcPts val="0"/>
              </a:spcBef>
              <a:buSzPct val="100000"/>
            </a:pPr>
            <a:r>
              <a:rPr b="1" lang="zh-TW" sz="2200">
                <a:solidFill>
                  <a:srgbClr val="FF0000"/>
                </a:solidFill>
              </a:rPr>
              <a:t>紅色格子</a:t>
            </a:r>
            <a:r>
              <a:rPr lang="zh-TW" sz="2200">
                <a:solidFill>
                  <a:schemeClr val="dk1"/>
                </a:solidFill>
              </a:rPr>
              <a:t>：低於</a:t>
            </a:r>
            <a:br>
              <a:rPr lang="zh-TW" sz="2200">
                <a:solidFill>
                  <a:schemeClr val="dk1"/>
                </a:solidFill>
              </a:rPr>
            </a:br>
            <a:r>
              <a:rPr lang="zh-TW" sz="2200">
                <a:solidFill>
                  <a:schemeClr val="dk1"/>
                </a:solidFill>
              </a:rPr>
              <a:t>全部資料平均值</a:t>
            </a:r>
          </a:p>
        </p:txBody>
      </p:sp>
      <p:sp>
        <p:nvSpPr>
          <p:cNvPr id="1463" name="Shape 1463"/>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464" name="Shape 1464"/>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465" name="Shape 1465"/>
          <p:cNvPicPr preferRelativeResize="0"/>
          <p:nvPr/>
        </p:nvPicPr>
        <p:blipFill rotWithShape="1">
          <a:blip r:embed="rId3">
            <a:alphaModFix/>
          </a:blip>
          <a:srcRect b="41069" l="0" r="0" t="0"/>
          <a:stretch/>
        </p:blipFill>
        <p:spPr>
          <a:xfrm>
            <a:off x="3478500" y="2490625"/>
            <a:ext cx="5246250" cy="3312849"/>
          </a:xfrm>
          <a:prstGeom prst="rect">
            <a:avLst/>
          </a:prstGeom>
          <a:noFill/>
          <a:ln cap="flat" cmpd="sng" w="38100">
            <a:solidFill>
              <a:schemeClr val="accent3"/>
            </a:solidFill>
            <a:prstDash val="solid"/>
            <a:round/>
            <a:headEnd len="med" w="med" type="none"/>
            <a:tailEnd len="med" w="med" type="none"/>
          </a:ln>
        </p:spPr>
      </p:pic>
      <p:pic>
        <p:nvPicPr>
          <p:cNvPr id="1466" name="Shape 1466"/>
          <p:cNvPicPr preferRelativeResize="0"/>
          <p:nvPr/>
        </p:nvPicPr>
        <p:blipFill>
          <a:blip r:embed="rId4">
            <a:alphaModFix/>
          </a:blip>
          <a:stretch>
            <a:fillRect/>
          </a:stretch>
        </p:blipFill>
        <p:spPr>
          <a:xfrm>
            <a:off x="134173" y="169425"/>
            <a:ext cx="969699" cy="9696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sp>
        <p:nvSpPr>
          <p:cNvPr id="1472" name="Shape 1472"/>
          <p:cNvSpPr txBox="1"/>
          <p:nvPr>
            <p:ph type="title"/>
          </p:nvPr>
        </p:nvSpPr>
        <p:spPr>
          <a:xfrm>
            <a:off x="476250" y="169425"/>
            <a:ext cx="8191500" cy="1243800"/>
          </a:xfrm>
          <a:prstGeom prst="rect">
            <a:avLst/>
          </a:prstGeom>
        </p:spPr>
        <p:txBody>
          <a:bodyPr anchorCtr="0" anchor="ctr" bIns="91425" lIns="91425" rIns="91425" tIns="91425">
            <a:noAutofit/>
          </a:bodyPr>
          <a:lstStyle/>
          <a:p>
            <a:pPr lvl="0" rtl="0">
              <a:spcBef>
                <a:spcPts val="0"/>
              </a:spcBef>
              <a:buNone/>
            </a:pPr>
            <a:r>
              <a:rPr lang="zh-TW"/>
              <a:t>13. 觀察分析結果 (2/2)</a:t>
            </a:r>
          </a:p>
        </p:txBody>
      </p:sp>
      <p:sp>
        <p:nvSpPr>
          <p:cNvPr id="1473" name="Shape 1473"/>
          <p:cNvSpPr txBox="1"/>
          <p:nvPr>
            <p:ph idx="1" type="body"/>
          </p:nvPr>
        </p:nvSpPr>
        <p:spPr>
          <a:xfrm>
            <a:off x="1143000" y="1791150"/>
            <a:ext cx="4019400" cy="4711800"/>
          </a:xfrm>
          <a:prstGeom prst="rect">
            <a:avLst/>
          </a:prstGeom>
        </p:spPr>
        <p:txBody>
          <a:bodyPr anchorCtr="0" anchor="t" bIns="91425" lIns="91425" rIns="91425" tIns="91425">
            <a:noAutofit/>
          </a:bodyPr>
          <a:lstStyle/>
          <a:p>
            <a:pPr lvl="0" algn="ctr">
              <a:spcBef>
                <a:spcPts val="0"/>
              </a:spcBef>
              <a:buNone/>
            </a:pPr>
            <a:r>
              <a:rPr b="1" lang="zh-TW"/>
              <a:t>第3群</a:t>
            </a:r>
          </a:p>
          <a:p>
            <a:pPr lvl="0" algn="ctr">
              <a:spcBef>
                <a:spcPts val="0"/>
              </a:spcBef>
              <a:buNone/>
            </a:pPr>
            <a:r>
              <a:rPr lang="zh-TW" sz="2200">
                <a:solidFill>
                  <a:srgbClr val="38761D"/>
                </a:solidFill>
              </a:rPr>
              <a:t>消費頻率較高</a:t>
            </a:r>
          </a:p>
          <a:p>
            <a:pPr lvl="0" algn="ctr">
              <a:spcBef>
                <a:spcPts val="0"/>
              </a:spcBef>
              <a:buNone/>
            </a:pPr>
            <a:r>
              <a:rPr lang="zh-TW" sz="2200">
                <a:solidFill>
                  <a:srgbClr val="38761D"/>
                </a:solidFill>
              </a:rPr>
              <a:t>消費金額較高</a:t>
            </a:r>
          </a:p>
          <a:p>
            <a:pPr lvl="0" rtl="0" algn="ctr">
              <a:spcBef>
                <a:spcPts val="0"/>
              </a:spcBef>
              <a:buNone/>
            </a:pPr>
            <a:r>
              <a:rPr lang="zh-TW" sz="2200">
                <a:solidFill>
                  <a:srgbClr val="FF0000"/>
                </a:solidFill>
              </a:rPr>
              <a:t>最近消費較近</a:t>
            </a:r>
          </a:p>
        </p:txBody>
      </p:sp>
      <p:sp>
        <p:nvSpPr>
          <p:cNvPr id="1474" name="Shape 1474"/>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TW"/>
              <a:t>‹#›</a:t>
            </a:fld>
          </a:p>
        </p:txBody>
      </p:sp>
      <p:sp>
        <p:nvSpPr>
          <p:cNvPr id="1475" name="Shape 1475"/>
          <p:cNvSpPr txBox="1"/>
          <p:nvPr>
            <p:ph idx="3" type="subTitle"/>
          </p:nvPr>
        </p:nvSpPr>
        <p:spPr>
          <a:xfrm>
            <a:off x="24200" y="6583675"/>
            <a:ext cx="8052000" cy="274200"/>
          </a:xfrm>
          <a:prstGeom prst="rect">
            <a:avLst/>
          </a:prstGeom>
        </p:spPr>
        <p:txBody>
          <a:bodyPr anchorCtr="0" anchor="ctr" bIns="91425" lIns="91425" rIns="91425" tIns="91425">
            <a:noAutofit/>
          </a:bodyPr>
          <a:lstStyle/>
          <a:p>
            <a:pPr lvl="0" rtl="0">
              <a:spcBef>
                <a:spcPts val="0"/>
              </a:spcBef>
              <a:buNone/>
            </a:pPr>
            <a:r>
              <a:t/>
            </a:r>
            <a:endParaRPr/>
          </a:p>
        </p:txBody>
      </p:sp>
      <p:pic>
        <p:nvPicPr>
          <p:cNvPr id="1476" name="Shape 1476"/>
          <p:cNvPicPr preferRelativeResize="0"/>
          <p:nvPr/>
        </p:nvPicPr>
        <p:blipFill rotWithShape="1">
          <a:blip r:embed="rId3">
            <a:alphaModFix/>
          </a:blip>
          <a:srcRect b="0" l="0" r="0" t="59631"/>
          <a:stretch/>
        </p:blipFill>
        <p:spPr>
          <a:xfrm>
            <a:off x="1443025" y="3998675"/>
            <a:ext cx="6257925" cy="2706925"/>
          </a:xfrm>
          <a:prstGeom prst="rect">
            <a:avLst/>
          </a:prstGeom>
          <a:noFill/>
          <a:ln cap="flat" cmpd="sng" w="38100">
            <a:solidFill>
              <a:schemeClr val="accent3"/>
            </a:solidFill>
            <a:prstDash val="solid"/>
            <a:round/>
            <a:headEnd len="med" w="med" type="none"/>
            <a:tailEnd len="med" w="med" type="none"/>
          </a:ln>
        </p:spPr>
      </p:pic>
      <p:sp>
        <p:nvSpPr>
          <p:cNvPr id="1477" name="Shape 1477"/>
          <p:cNvSpPr txBox="1"/>
          <p:nvPr>
            <p:ph idx="2" type="body"/>
          </p:nvPr>
        </p:nvSpPr>
        <p:spPr>
          <a:xfrm>
            <a:off x="5314950" y="1791150"/>
            <a:ext cx="3457200" cy="4711800"/>
          </a:xfrm>
          <a:prstGeom prst="rect">
            <a:avLst/>
          </a:prstGeom>
        </p:spPr>
        <p:txBody>
          <a:bodyPr anchorCtr="0" anchor="t" bIns="91425" lIns="91425" rIns="91425" tIns="91425">
            <a:noAutofit/>
          </a:bodyPr>
          <a:lstStyle/>
          <a:p>
            <a:pPr lvl="0" rtl="0" algn="ctr">
              <a:spcBef>
                <a:spcPts val="0"/>
              </a:spcBef>
              <a:buClr>
                <a:schemeClr val="dk1"/>
              </a:buClr>
              <a:buSzPct val="45833"/>
              <a:buFont typeface="Arial"/>
              <a:buNone/>
            </a:pPr>
            <a:r>
              <a:rPr b="1" lang="zh-TW">
                <a:solidFill>
                  <a:schemeClr val="dk1"/>
                </a:solidFill>
              </a:rPr>
              <a:t>第2群</a:t>
            </a:r>
          </a:p>
          <a:p>
            <a:pPr lvl="0" rtl="0" algn="ctr">
              <a:spcBef>
                <a:spcPts val="0"/>
              </a:spcBef>
              <a:buNone/>
            </a:pPr>
            <a:r>
              <a:rPr lang="zh-TW" sz="2200">
                <a:solidFill>
                  <a:srgbClr val="38761D"/>
                </a:solidFill>
              </a:rPr>
              <a:t>最近消費較遠</a:t>
            </a:r>
          </a:p>
          <a:p>
            <a:pPr lvl="0" rtl="0" algn="ctr">
              <a:spcBef>
                <a:spcPts val="0"/>
              </a:spcBef>
              <a:buClr>
                <a:schemeClr val="dk1"/>
              </a:buClr>
              <a:buSzPct val="50000"/>
              <a:buFont typeface="Arial"/>
              <a:buNone/>
            </a:pPr>
            <a:r>
              <a:rPr lang="zh-TW" sz="2200">
                <a:solidFill>
                  <a:srgbClr val="FF0000"/>
                </a:solidFill>
              </a:rPr>
              <a:t>消費頻率較低</a:t>
            </a:r>
          </a:p>
          <a:p>
            <a:pPr lvl="0" rtl="0" algn="ctr">
              <a:spcBef>
                <a:spcPts val="0"/>
              </a:spcBef>
              <a:buClr>
                <a:schemeClr val="dk1"/>
              </a:buClr>
              <a:buSzPct val="50000"/>
              <a:buFont typeface="Arial"/>
              <a:buNone/>
            </a:pPr>
            <a:r>
              <a:rPr lang="zh-TW" sz="2200">
                <a:solidFill>
                  <a:srgbClr val="FF0000"/>
                </a:solidFill>
              </a:rPr>
              <a:t>消費金額較低</a:t>
            </a:r>
          </a:p>
          <a:p>
            <a:pPr lvl="0" rtl="0" algn="ctr">
              <a:spcBef>
                <a:spcPts val="0"/>
              </a:spcBef>
              <a:buNone/>
            </a:pPr>
            <a:r>
              <a:t/>
            </a:r>
            <a:endParaRPr/>
          </a:p>
        </p:txBody>
      </p:sp>
      <p:pic>
        <p:nvPicPr>
          <p:cNvPr id="1478" name="Shape 1478"/>
          <p:cNvPicPr preferRelativeResize="0"/>
          <p:nvPr/>
        </p:nvPicPr>
        <p:blipFill>
          <a:blip r:embed="rId4">
            <a:alphaModFix/>
          </a:blip>
          <a:stretch>
            <a:fillRect/>
          </a:stretch>
        </p:blipFill>
        <p:spPr>
          <a:xfrm>
            <a:off x="1085853" y="2266087"/>
            <a:ext cx="1416097" cy="1416097"/>
          </a:xfrm>
          <a:prstGeom prst="rect">
            <a:avLst/>
          </a:prstGeom>
          <a:noFill/>
          <a:ln>
            <a:noFill/>
          </a:ln>
        </p:spPr>
      </p:pic>
      <p:pic>
        <p:nvPicPr>
          <p:cNvPr id="1479" name="Shape 1479"/>
          <p:cNvPicPr preferRelativeResize="0"/>
          <p:nvPr/>
        </p:nvPicPr>
        <p:blipFill>
          <a:blip r:embed="rId5">
            <a:alphaModFix/>
          </a:blip>
          <a:stretch>
            <a:fillRect/>
          </a:stretch>
        </p:blipFill>
        <p:spPr>
          <a:xfrm>
            <a:off x="4933950" y="2266087"/>
            <a:ext cx="1416097" cy="1416097"/>
          </a:xfrm>
          <a:prstGeom prst="rect">
            <a:avLst/>
          </a:prstGeom>
          <a:noFill/>
          <a:ln>
            <a:noFill/>
          </a:ln>
        </p:spPr>
      </p:pic>
      <p:pic>
        <p:nvPicPr>
          <p:cNvPr id="1480" name="Shape 1480"/>
          <p:cNvPicPr preferRelativeResize="0"/>
          <p:nvPr/>
        </p:nvPicPr>
        <p:blipFill>
          <a:blip r:embed="rId6">
            <a:alphaModFix/>
          </a:blip>
          <a:stretch>
            <a:fillRect/>
          </a:stretch>
        </p:blipFill>
        <p:spPr>
          <a:xfrm>
            <a:off x="134173" y="169425"/>
            <a:ext cx="969699" cy="96969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pic>
        <p:nvPicPr>
          <p:cNvPr id="1486" name="Shape 1486"/>
          <p:cNvPicPr preferRelativeResize="0"/>
          <p:nvPr/>
        </p:nvPicPr>
        <p:blipFill>
          <a:blip r:embed="rId3">
            <a:alphaModFix/>
          </a:blip>
          <a:stretch>
            <a:fillRect/>
          </a:stretch>
        </p:blipFill>
        <p:spPr>
          <a:xfrm>
            <a:off x="2963275" y="1435453"/>
            <a:ext cx="6180724" cy="5422421"/>
          </a:xfrm>
          <a:prstGeom prst="rect">
            <a:avLst/>
          </a:prstGeom>
          <a:noFill/>
          <a:ln cap="flat" cmpd="sng" w="38100">
            <a:solidFill>
              <a:schemeClr val="accent3"/>
            </a:solidFill>
            <a:prstDash val="solid"/>
            <a:round/>
            <a:headEnd len="med" w="med" type="none"/>
            <a:tailEnd len="med" w="med" type="none"/>
          </a:ln>
        </p:spPr>
      </p:pic>
      <p:sp>
        <p:nvSpPr>
          <p:cNvPr id="1487" name="Shape 1487"/>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觀察分群中的客戶</a:t>
            </a:r>
          </a:p>
        </p:txBody>
      </p:sp>
      <p:sp>
        <p:nvSpPr>
          <p:cNvPr id="1488" name="Shape 1488"/>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489" name="Shape 1489"/>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sp>
        <p:nvSpPr>
          <p:cNvPr id="1490" name="Shape 1490"/>
          <p:cNvSpPr/>
          <p:nvPr/>
        </p:nvSpPr>
        <p:spPr>
          <a:xfrm>
            <a:off x="476250" y="4467275"/>
            <a:ext cx="2643600" cy="8319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t>分群結果.csv</a:t>
            </a:r>
          </a:p>
        </p:txBody>
      </p:sp>
      <p:pic>
        <p:nvPicPr>
          <p:cNvPr descr="google spreadsheet.png" id="1491" name="Shape 1491"/>
          <p:cNvPicPr preferRelativeResize="0"/>
          <p:nvPr/>
        </p:nvPicPr>
        <p:blipFill>
          <a:blip r:embed="rId4">
            <a:alphaModFix/>
          </a:blip>
          <a:stretch>
            <a:fillRect/>
          </a:stretch>
        </p:blipFill>
        <p:spPr>
          <a:xfrm>
            <a:off x="1291115" y="3269601"/>
            <a:ext cx="1013918" cy="1309409"/>
          </a:xfrm>
          <a:prstGeom prst="rect">
            <a:avLst/>
          </a:prstGeom>
          <a:noFill/>
          <a:ln>
            <a:noFill/>
          </a:ln>
        </p:spPr>
      </p:pic>
      <p:sp>
        <p:nvSpPr>
          <p:cNvPr id="1492" name="Shape 1492"/>
          <p:cNvSpPr/>
          <p:nvPr/>
        </p:nvSpPr>
        <p:spPr>
          <a:xfrm flipH="1" rot="818">
            <a:off x="2428176" y="3901435"/>
            <a:ext cx="1260900" cy="524700"/>
          </a:xfrm>
          <a:prstGeom prst="leftArrow">
            <a:avLst>
              <a:gd fmla="val 50000" name="adj1"/>
              <a:gd fmla="val 50000" name="adj2"/>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493" name="Shape 1493"/>
          <p:cNvPicPr preferRelativeResize="0"/>
          <p:nvPr/>
        </p:nvPicPr>
        <p:blipFill>
          <a:blip r:embed="rId5">
            <a:alphaModFix/>
          </a:blip>
          <a:stretch>
            <a:fillRect/>
          </a:stretch>
        </p:blipFill>
        <p:spPr>
          <a:xfrm>
            <a:off x="7360200" y="646500"/>
            <a:ext cx="1557400" cy="1427625"/>
          </a:xfrm>
          <a:prstGeom prst="rect">
            <a:avLst/>
          </a:prstGeom>
          <a:noFill/>
          <a:ln cap="flat" cmpd="sng" w="38100">
            <a:solidFill>
              <a:srgbClr val="FF0000"/>
            </a:solidFill>
            <a:prstDash val="solid"/>
            <a:round/>
            <a:headEnd len="med" w="med" type="none"/>
            <a:tailEnd len="med" w="med" type="none"/>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Shape 1499"/>
          <p:cNvSpPr txBox="1"/>
          <p:nvPr>
            <p:ph type="title"/>
          </p:nvPr>
        </p:nvSpPr>
        <p:spPr>
          <a:xfrm>
            <a:off x="3258150" y="169425"/>
            <a:ext cx="5409600" cy="1243800"/>
          </a:xfrm>
          <a:prstGeom prst="rect">
            <a:avLst/>
          </a:prstGeom>
        </p:spPr>
        <p:txBody>
          <a:bodyPr anchorCtr="0" anchor="b" bIns="91425" lIns="91425" rIns="91425" tIns="91425">
            <a:noAutofit/>
          </a:bodyPr>
          <a:lstStyle/>
          <a:p>
            <a:pPr lvl="0">
              <a:spcBef>
                <a:spcPts val="0"/>
              </a:spcBef>
              <a:buClr>
                <a:schemeClr val="dk1"/>
              </a:buClr>
              <a:buSzPct val="27500"/>
              <a:buFont typeface="Arial"/>
              <a:buNone/>
            </a:pPr>
            <a:r>
              <a:rPr lang="zh-TW">
                <a:solidFill>
                  <a:schemeClr val="dk1"/>
                </a:solidFill>
              </a:rPr>
              <a:t>W06-b. </a:t>
            </a:r>
          </a:p>
          <a:p>
            <a:pPr lvl="0" rtl="0">
              <a:spcBef>
                <a:spcPts val="0"/>
              </a:spcBef>
              <a:buNone/>
            </a:pPr>
            <a:r>
              <a:rPr lang="zh-TW">
                <a:solidFill>
                  <a:schemeClr val="dk1"/>
                </a:solidFill>
              </a:rPr>
              <a:t>k平均法之群集分析</a:t>
            </a:r>
          </a:p>
        </p:txBody>
      </p:sp>
      <p:sp>
        <p:nvSpPr>
          <p:cNvPr id="1500" name="Shape 1500"/>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501" name="Shape 1501"/>
          <p:cNvSpPr txBox="1"/>
          <p:nvPr>
            <p:ph idx="2" type="title"/>
          </p:nvPr>
        </p:nvSpPr>
        <p:spPr>
          <a:xfrm>
            <a:off x="595650" y="2210400"/>
            <a:ext cx="1716600" cy="657000"/>
          </a:xfrm>
          <a:prstGeom prst="rect">
            <a:avLst/>
          </a:prstGeom>
        </p:spPr>
        <p:txBody>
          <a:bodyPr anchorCtr="0" anchor="ctr" bIns="91425" lIns="91425" rIns="91425" tIns="91425">
            <a:noAutofit/>
          </a:bodyPr>
          <a:lstStyle/>
          <a:p>
            <a:pPr lvl="0">
              <a:spcBef>
                <a:spcPts val="0"/>
              </a:spcBef>
              <a:buNone/>
            </a:pPr>
            <a:r>
              <a:rPr lang="zh-TW"/>
              <a:t>上機實作</a:t>
            </a:r>
          </a:p>
        </p:txBody>
      </p:sp>
      <p:pic>
        <p:nvPicPr>
          <p:cNvPr id="1502" name="Shape 1502"/>
          <p:cNvPicPr preferRelativeResize="0"/>
          <p:nvPr/>
        </p:nvPicPr>
        <p:blipFill>
          <a:blip r:embed="rId3">
            <a:alphaModFix/>
          </a:blip>
          <a:stretch>
            <a:fillRect/>
          </a:stretch>
        </p:blipFill>
        <p:spPr>
          <a:xfrm>
            <a:off x="3516500" y="1783074"/>
            <a:ext cx="5068503" cy="4711799"/>
          </a:xfrm>
          <a:prstGeom prst="rect">
            <a:avLst/>
          </a:prstGeom>
          <a:noFill/>
          <a:ln>
            <a:noFill/>
          </a:ln>
        </p:spPr>
      </p:pic>
      <p:pic>
        <p:nvPicPr>
          <p:cNvPr id="1503" name="Shape 1503"/>
          <p:cNvPicPr preferRelativeResize="0"/>
          <p:nvPr/>
        </p:nvPicPr>
        <p:blipFill>
          <a:blip r:embed="rId4">
            <a:alphaModFix/>
          </a:blip>
          <a:stretch>
            <a:fillRect/>
          </a:stretch>
        </p:blipFill>
        <p:spPr>
          <a:xfrm>
            <a:off x="2874575" y="1413225"/>
            <a:ext cx="1422675" cy="1422675"/>
          </a:xfrm>
          <a:prstGeom prst="rect">
            <a:avLst/>
          </a:prstGeom>
          <a:noFill/>
          <a:ln>
            <a:noFill/>
          </a:ln>
        </p:spPr>
      </p:pic>
      <p:sp>
        <p:nvSpPr>
          <p:cNvPr id="1504" name="Shape 1504"/>
          <p:cNvSpPr/>
          <p:nvPr/>
        </p:nvSpPr>
        <p:spPr>
          <a:xfrm>
            <a:off x="3663875" y="3922200"/>
            <a:ext cx="4568100" cy="2407200"/>
          </a:xfrm>
          <a:prstGeom prst="roundRect">
            <a:avLst>
              <a:gd fmla="val 16667" name="adj"/>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p>
        </p:txBody>
      </p:sp>
      <p:sp>
        <p:nvSpPr>
          <p:cNvPr id="1505" name="Shape 1505"/>
          <p:cNvSpPr/>
          <p:nvPr/>
        </p:nvSpPr>
        <p:spPr>
          <a:xfrm>
            <a:off x="5886850" y="2961975"/>
            <a:ext cx="1997700" cy="763500"/>
          </a:xfrm>
          <a:prstGeom prst="wedgeRoundRectCallout">
            <a:avLst>
              <a:gd fmla="val -18434" name="adj1"/>
              <a:gd fmla="val 78844" name="adj2"/>
              <a:gd fmla="val 0" name="adj3"/>
            </a:avLst>
          </a:prstGeom>
          <a:solidFill>
            <a:srgbClr val="FF0000"/>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zh-TW" sz="3200">
                <a:solidFill>
                  <a:srgbClr val="FFFFFF"/>
                </a:solidFill>
              </a:rPr>
              <a:t>分群</a:t>
            </a:r>
            <a:r>
              <a:rPr lang="zh-TW" sz="3200">
                <a:solidFill>
                  <a:srgbClr val="FFFFFF"/>
                </a:solidFill>
              </a:rPr>
              <a:t>比較</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0" name="Shape 1510"/>
        <p:cNvGrpSpPr/>
        <p:nvPr/>
      </p:nvGrpSpPr>
      <p:grpSpPr>
        <a:xfrm>
          <a:off x="0" y="0"/>
          <a:ext cx="0" cy="0"/>
          <a:chOff x="0" y="0"/>
          <a:chExt cx="0" cy="0"/>
        </a:xfrm>
      </p:grpSpPr>
      <p:sp>
        <p:nvSpPr>
          <p:cNvPr id="1511" name="Shape 1511"/>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要用哪種分組方法好呢？</a:t>
            </a:r>
          </a:p>
        </p:txBody>
      </p:sp>
      <p:sp>
        <p:nvSpPr>
          <p:cNvPr id="1512" name="Shape 1512"/>
          <p:cNvSpPr txBox="1"/>
          <p:nvPr>
            <p:ph idx="3" type="subTitle"/>
          </p:nvPr>
        </p:nvSpPr>
        <p:spPr>
          <a:xfrm>
            <a:off x="629325" y="1871825"/>
            <a:ext cx="3880800" cy="580800"/>
          </a:xfrm>
          <a:prstGeom prst="rect">
            <a:avLst/>
          </a:prstGeom>
        </p:spPr>
        <p:txBody>
          <a:bodyPr anchorCtr="0" anchor="t" bIns="91425" lIns="91425" rIns="91425" tIns="91425">
            <a:noAutofit/>
          </a:bodyPr>
          <a:lstStyle/>
          <a:p>
            <a:pPr indent="0" lvl="0" marL="0">
              <a:spcBef>
                <a:spcPts val="0"/>
              </a:spcBef>
              <a:buNone/>
            </a:pPr>
            <a:r>
              <a:rPr lang="zh-TW"/>
              <a:t>RFM</a:t>
            </a:r>
            <a:r>
              <a:rPr lang="zh-TW"/>
              <a:t>分組法</a:t>
            </a:r>
          </a:p>
        </p:txBody>
      </p:sp>
      <p:sp>
        <p:nvSpPr>
          <p:cNvPr id="1513" name="Shape 1513"/>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514" name="Shape 1514"/>
          <p:cNvSpPr txBox="1"/>
          <p:nvPr>
            <p:ph idx="1" type="body"/>
          </p:nvPr>
        </p:nvSpPr>
        <p:spPr>
          <a:xfrm>
            <a:off x="630237" y="2439813"/>
            <a:ext cx="3868800" cy="4032300"/>
          </a:xfrm>
          <a:prstGeom prst="rect">
            <a:avLst/>
          </a:prstGeom>
        </p:spPr>
        <p:txBody>
          <a:bodyPr anchorCtr="0" anchor="t" bIns="91425" lIns="91425" rIns="91425" tIns="91425">
            <a:noAutofit/>
          </a:bodyPr>
          <a:lstStyle/>
          <a:p>
            <a:pPr indent="-228600" lvl="0" marL="457200" rtl="0">
              <a:spcBef>
                <a:spcPts val="0"/>
              </a:spcBef>
              <a:buClr>
                <a:srgbClr val="38761D"/>
              </a:buClr>
            </a:pPr>
            <a:r>
              <a:rPr lang="zh-TW">
                <a:solidFill>
                  <a:srgbClr val="38761D"/>
                </a:solidFill>
              </a:rPr>
              <a:t>容易理解</a:t>
            </a:r>
          </a:p>
          <a:p>
            <a:pPr indent="-228600" lvl="0" marL="457200">
              <a:spcBef>
                <a:spcPts val="0"/>
              </a:spcBef>
              <a:buClr>
                <a:srgbClr val="FF0000"/>
              </a:buClr>
            </a:pPr>
            <a:r>
              <a:rPr lang="zh-TW">
                <a:solidFill>
                  <a:srgbClr val="FF0000"/>
                </a:solidFill>
              </a:rPr>
              <a:t>分組數量過多，部分組別可能沒有人</a:t>
            </a:r>
          </a:p>
        </p:txBody>
      </p:sp>
      <p:sp>
        <p:nvSpPr>
          <p:cNvPr id="1515" name="Shape 1515"/>
          <p:cNvSpPr txBox="1"/>
          <p:nvPr>
            <p:ph idx="2" type="body"/>
          </p:nvPr>
        </p:nvSpPr>
        <p:spPr>
          <a:xfrm>
            <a:off x="4312450" y="2439825"/>
            <a:ext cx="4521000" cy="4032300"/>
          </a:xfrm>
          <a:prstGeom prst="rect">
            <a:avLst/>
          </a:prstGeom>
        </p:spPr>
        <p:txBody>
          <a:bodyPr anchorCtr="0" anchor="t" bIns="91425" lIns="91425" rIns="91425" tIns="91425">
            <a:noAutofit/>
          </a:bodyPr>
          <a:lstStyle/>
          <a:p>
            <a:pPr indent="-228600" lvl="0" marL="457200" rtl="0">
              <a:spcBef>
                <a:spcPts val="0"/>
              </a:spcBef>
              <a:buClr>
                <a:srgbClr val="FF0000"/>
              </a:buClr>
            </a:pPr>
            <a:r>
              <a:rPr lang="zh-TW">
                <a:solidFill>
                  <a:srgbClr val="FF0000"/>
                </a:solidFill>
              </a:rPr>
              <a:t>分組做法較抽象</a:t>
            </a:r>
          </a:p>
          <a:p>
            <a:pPr indent="-228600" lvl="0" marL="457200" rtl="0">
              <a:spcBef>
                <a:spcPts val="0"/>
              </a:spcBef>
              <a:buClr>
                <a:srgbClr val="38761D"/>
              </a:buClr>
            </a:pPr>
            <a:r>
              <a:rPr lang="zh-TW">
                <a:solidFill>
                  <a:srgbClr val="38761D"/>
                </a:solidFill>
              </a:rPr>
              <a:t>做法簡單，可控制分組數量</a:t>
            </a:r>
          </a:p>
          <a:p>
            <a:pPr indent="-228600" lvl="0" marL="457200">
              <a:spcBef>
                <a:spcPts val="0"/>
              </a:spcBef>
              <a:buClr>
                <a:srgbClr val="FF0000"/>
              </a:buClr>
            </a:pPr>
            <a:r>
              <a:rPr lang="zh-TW">
                <a:solidFill>
                  <a:srgbClr val="FF0000"/>
                </a:solidFill>
              </a:rPr>
              <a:t>分組結果有時難以預期</a:t>
            </a:r>
          </a:p>
        </p:txBody>
      </p:sp>
      <p:sp>
        <p:nvSpPr>
          <p:cNvPr id="1516" name="Shape 1516"/>
          <p:cNvSpPr txBox="1"/>
          <p:nvPr>
            <p:ph idx="4" type="subTitle"/>
          </p:nvPr>
        </p:nvSpPr>
        <p:spPr>
          <a:xfrm>
            <a:off x="4632600" y="1871825"/>
            <a:ext cx="3880800" cy="580800"/>
          </a:xfrm>
          <a:prstGeom prst="rect">
            <a:avLst/>
          </a:prstGeom>
        </p:spPr>
        <p:txBody>
          <a:bodyPr anchorCtr="0" anchor="t" bIns="91425" lIns="91425" rIns="91425" tIns="91425">
            <a:noAutofit/>
          </a:bodyPr>
          <a:lstStyle/>
          <a:p>
            <a:pPr indent="0" lvl="0" marL="0">
              <a:spcBef>
                <a:spcPts val="0"/>
              </a:spcBef>
              <a:buNone/>
            </a:pPr>
            <a:r>
              <a:rPr lang="zh-TW"/>
              <a:t>k</a:t>
            </a:r>
            <a:r>
              <a:rPr lang="zh-TW"/>
              <a:t>平均法</a:t>
            </a:r>
          </a:p>
        </p:txBody>
      </p:sp>
      <p:sp>
        <p:nvSpPr>
          <p:cNvPr id="1517" name="Shape 1517"/>
          <p:cNvSpPr txBox="1"/>
          <p:nvPr>
            <p:ph idx="5" type="subTitle"/>
          </p:nvPr>
        </p:nvSpPr>
        <p:spPr>
          <a:xfrm>
            <a:off x="24200" y="6583675"/>
            <a:ext cx="8207700" cy="274200"/>
          </a:xfrm>
          <a:prstGeom prst="rect">
            <a:avLst/>
          </a:prstGeom>
        </p:spPr>
        <p:txBody>
          <a:bodyPr anchorCtr="0" anchor="ctr" bIns="91425" lIns="91425" rIns="91425" tIns="91425">
            <a:noAutofit/>
          </a:bodyPr>
          <a:lstStyle/>
          <a:p>
            <a:pPr lvl="0">
              <a:spcBef>
                <a:spcPts val="0"/>
              </a:spcBef>
              <a:buNone/>
            </a:pPr>
            <a:r>
              <a:t/>
            </a:r>
            <a:endParaRPr/>
          </a:p>
        </p:txBody>
      </p:sp>
      <p:pic>
        <p:nvPicPr>
          <p:cNvPr id="1518" name="Shape 1518"/>
          <p:cNvPicPr preferRelativeResize="0"/>
          <p:nvPr/>
        </p:nvPicPr>
        <p:blipFill rotWithShape="1">
          <a:blip r:embed="rId3">
            <a:alphaModFix/>
          </a:blip>
          <a:srcRect b="13591" l="21438" r="27830" t="0"/>
          <a:stretch/>
        </p:blipFill>
        <p:spPr>
          <a:xfrm>
            <a:off x="1307625" y="4079650"/>
            <a:ext cx="2027199" cy="1935275"/>
          </a:xfrm>
          <a:prstGeom prst="rect">
            <a:avLst/>
          </a:prstGeom>
          <a:noFill/>
          <a:ln>
            <a:noFill/>
          </a:ln>
        </p:spPr>
      </p:pic>
      <p:grpSp>
        <p:nvGrpSpPr>
          <p:cNvPr id="1519" name="Shape 1519"/>
          <p:cNvGrpSpPr/>
          <p:nvPr/>
        </p:nvGrpSpPr>
        <p:grpSpPr>
          <a:xfrm>
            <a:off x="5354991" y="4331209"/>
            <a:ext cx="2436025" cy="1528197"/>
            <a:chOff x="860805" y="2158799"/>
            <a:chExt cx="7422382" cy="4656300"/>
          </a:xfrm>
        </p:grpSpPr>
        <p:pic>
          <p:nvPicPr>
            <p:cNvPr id="1520" name="Shape 1520" title="年齡與平均月收入散佈圖"/>
            <p:cNvPicPr preferRelativeResize="0"/>
            <p:nvPr/>
          </p:nvPicPr>
          <p:blipFill rotWithShape="1">
            <a:blip r:embed="rId4">
              <a:alphaModFix/>
            </a:blip>
            <a:srcRect b="12494" l="14222" r="14557" t="15240"/>
            <a:stretch/>
          </p:blipFill>
          <p:spPr>
            <a:xfrm>
              <a:off x="860805" y="2158799"/>
              <a:ext cx="7422382" cy="4656300"/>
            </a:xfrm>
            <a:prstGeom prst="rect">
              <a:avLst/>
            </a:prstGeom>
            <a:noFill/>
            <a:ln>
              <a:noFill/>
            </a:ln>
          </p:spPr>
        </p:pic>
        <p:sp>
          <p:nvSpPr>
            <p:cNvPr id="1521" name="Shape 1521"/>
            <p:cNvSpPr/>
            <p:nvPr/>
          </p:nvSpPr>
          <p:spPr>
            <a:xfrm rot="-944271">
              <a:off x="5508624" y="3923971"/>
              <a:ext cx="796353" cy="66189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22" name="Shape 1522"/>
            <p:cNvSpPr/>
            <p:nvPr/>
          </p:nvSpPr>
          <p:spPr>
            <a:xfrm>
              <a:off x="5766350" y="4163125"/>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23" name="Shape 1523"/>
            <p:cNvSpPr/>
            <p:nvPr/>
          </p:nvSpPr>
          <p:spPr>
            <a:xfrm rot="-4502407">
              <a:off x="2973530" y="4699848"/>
              <a:ext cx="1322524" cy="636671"/>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24" name="Shape 1524"/>
            <p:cNvSpPr/>
            <p:nvPr/>
          </p:nvSpPr>
          <p:spPr>
            <a:xfrm>
              <a:off x="3503850" y="499120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25" name="Shape 1525"/>
            <p:cNvSpPr/>
            <p:nvPr/>
          </p:nvSpPr>
          <p:spPr>
            <a:xfrm rot="-944843">
              <a:off x="6620216" y="3030741"/>
              <a:ext cx="894263" cy="824663"/>
            </a:xfrm>
            <a:prstGeom prst="ellipse">
              <a:avLst/>
            </a:prstGeom>
            <a:noFill/>
            <a:ln cap="flat" cmpd="sng" w="38100">
              <a:solidFill>
                <a:schemeClr val="accent6"/>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26" name="Shape 1526"/>
            <p:cNvSpPr/>
            <p:nvPr/>
          </p:nvSpPr>
          <p:spPr>
            <a:xfrm>
              <a:off x="6966425" y="3336750"/>
              <a:ext cx="257400" cy="261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1" name="Shape 1531"/>
        <p:cNvGrpSpPr/>
        <p:nvPr/>
      </p:nvGrpSpPr>
      <p:grpSpPr>
        <a:xfrm>
          <a:off x="0" y="0"/>
          <a:ext cx="0" cy="0"/>
          <a:chOff x="0" y="0"/>
          <a:chExt cx="0" cy="0"/>
        </a:xfrm>
      </p:grpSpPr>
      <p:sp>
        <p:nvSpPr>
          <p:cNvPr id="1532" name="Shape 1532"/>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533" name="Shape 1533"/>
          <p:cNvSpPr txBox="1"/>
          <p:nvPr>
            <p:ph idx="1" type="subTitle"/>
          </p:nvPr>
        </p:nvSpPr>
        <p:spPr>
          <a:xfrm>
            <a:off x="24200" y="6583675"/>
            <a:ext cx="8350500" cy="274200"/>
          </a:xfrm>
          <a:prstGeom prst="rect">
            <a:avLst/>
          </a:prstGeom>
        </p:spPr>
        <p:txBody>
          <a:bodyPr anchorCtr="0" anchor="ctr" bIns="91425" lIns="91425" rIns="91425" tIns="91425">
            <a:noAutofit/>
          </a:bodyPr>
          <a:lstStyle/>
          <a:p>
            <a:pPr lvl="0">
              <a:spcBef>
                <a:spcPts val="0"/>
              </a:spcBef>
              <a:buNone/>
            </a:pPr>
            <a:r>
              <a:t/>
            </a:r>
            <a:endParaRPr/>
          </a:p>
        </p:txBody>
      </p:sp>
      <p:sp>
        <p:nvSpPr>
          <p:cNvPr id="1534" name="Shape 1534"/>
          <p:cNvSpPr txBox="1"/>
          <p:nvPr>
            <p:ph type="title"/>
          </p:nvPr>
        </p:nvSpPr>
        <p:spPr>
          <a:xfrm>
            <a:off x="476250" y="169425"/>
            <a:ext cx="8191500" cy="1243800"/>
          </a:xfrm>
          <a:prstGeom prst="rect">
            <a:avLst/>
          </a:prstGeom>
        </p:spPr>
        <p:txBody>
          <a:bodyPr anchorCtr="0" anchor="ctr" bIns="91425" lIns="91425" rIns="91425" tIns="91425">
            <a:noAutofit/>
          </a:bodyPr>
          <a:lstStyle/>
          <a:p>
            <a:pPr lvl="0">
              <a:spcBef>
                <a:spcPts val="0"/>
              </a:spcBef>
              <a:buNone/>
            </a:pPr>
            <a:r>
              <a:rPr lang="zh-TW"/>
              <a:t>結合敘述統計</a:t>
            </a:r>
          </a:p>
        </p:txBody>
      </p:sp>
      <p:pic>
        <p:nvPicPr>
          <p:cNvPr id="1535" name="Shape 1535"/>
          <p:cNvPicPr preferRelativeResize="0"/>
          <p:nvPr/>
        </p:nvPicPr>
        <p:blipFill rotWithShape="1">
          <a:blip r:embed="rId3">
            <a:alphaModFix/>
          </a:blip>
          <a:srcRect b="49067" l="0" r="49558" t="0"/>
          <a:stretch/>
        </p:blipFill>
        <p:spPr>
          <a:xfrm>
            <a:off x="2713974" y="2560594"/>
            <a:ext cx="1938373" cy="1467736"/>
          </a:xfrm>
          <a:prstGeom prst="rect">
            <a:avLst/>
          </a:prstGeom>
          <a:noFill/>
          <a:ln cap="flat" cmpd="sng" w="38100">
            <a:solidFill>
              <a:srgbClr val="000000"/>
            </a:solidFill>
            <a:prstDash val="solid"/>
            <a:round/>
            <a:headEnd len="med" w="med" type="none"/>
            <a:tailEnd len="med" w="med" type="none"/>
          </a:ln>
        </p:spPr>
      </p:pic>
      <p:pic>
        <p:nvPicPr>
          <p:cNvPr id="1536" name="Shape 1536"/>
          <p:cNvPicPr preferRelativeResize="0"/>
          <p:nvPr/>
        </p:nvPicPr>
        <p:blipFill rotWithShape="1">
          <a:blip r:embed="rId3">
            <a:alphaModFix/>
          </a:blip>
          <a:srcRect b="49067" l="49558" r="0" t="0"/>
          <a:stretch/>
        </p:blipFill>
        <p:spPr>
          <a:xfrm>
            <a:off x="4843399" y="2560594"/>
            <a:ext cx="1938373" cy="1467736"/>
          </a:xfrm>
          <a:prstGeom prst="rect">
            <a:avLst/>
          </a:prstGeom>
          <a:noFill/>
          <a:ln cap="flat" cmpd="sng" w="38100">
            <a:solidFill>
              <a:srgbClr val="000000"/>
            </a:solidFill>
            <a:prstDash val="solid"/>
            <a:round/>
            <a:headEnd len="med" w="med" type="none"/>
            <a:tailEnd len="med" w="med" type="none"/>
          </a:ln>
        </p:spPr>
      </p:pic>
      <p:pic>
        <p:nvPicPr>
          <p:cNvPr id="1537" name="Shape 1537"/>
          <p:cNvPicPr preferRelativeResize="0"/>
          <p:nvPr/>
        </p:nvPicPr>
        <p:blipFill rotWithShape="1">
          <a:blip r:embed="rId3">
            <a:alphaModFix/>
          </a:blip>
          <a:srcRect b="0" l="49558" r="0" t="49067"/>
          <a:stretch/>
        </p:blipFill>
        <p:spPr>
          <a:xfrm>
            <a:off x="4843399" y="4201256"/>
            <a:ext cx="1938373" cy="1467736"/>
          </a:xfrm>
          <a:prstGeom prst="rect">
            <a:avLst/>
          </a:prstGeom>
          <a:noFill/>
          <a:ln cap="flat" cmpd="sng" w="38100">
            <a:solidFill>
              <a:srgbClr val="000000"/>
            </a:solidFill>
            <a:prstDash val="solid"/>
            <a:round/>
            <a:headEnd len="med" w="med" type="none"/>
            <a:tailEnd len="med" w="med" type="none"/>
          </a:ln>
        </p:spPr>
      </p:pic>
      <p:pic>
        <p:nvPicPr>
          <p:cNvPr id="1538" name="Shape 1538"/>
          <p:cNvPicPr preferRelativeResize="0"/>
          <p:nvPr/>
        </p:nvPicPr>
        <p:blipFill rotWithShape="1">
          <a:blip r:embed="rId3">
            <a:alphaModFix/>
          </a:blip>
          <a:srcRect b="0" l="0" r="49558" t="49067"/>
          <a:stretch/>
        </p:blipFill>
        <p:spPr>
          <a:xfrm>
            <a:off x="2713974" y="4201256"/>
            <a:ext cx="1938373" cy="1467736"/>
          </a:xfrm>
          <a:prstGeom prst="rect">
            <a:avLst/>
          </a:prstGeom>
          <a:noFill/>
          <a:ln cap="flat" cmpd="sng" w="38100">
            <a:solidFill>
              <a:srgbClr val="000000"/>
            </a:solidFill>
            <a:prstDash val="solid"/>
            <a:round/>
            <a:headEnd len="med" w="med" type="none"/>
            <a:tailEnd len="med" w="med" type="none"/>
          </a:ln>
        </p:spPr>
      </p:pic>
      <p:grpSp>
        <p:nvGrpSpPr>
          <p:cNvPr id="1539" name="Shape 1539"/>
          <p:cNvGrpSpPr/>
          <p:nvPr/>
        </p:nvGrpSpPr>
        <p:grpSpPr>
          <a:xfrm>
            <a:off x="2837585" y="1882400"/>
            <a:ext cx="3037614" cy="1243800"/>
            <a:chOff x="476260" y="1951100"/>
            <a:chExt cx="3037614" cy="1243800"/>
          </a:xfrm>
        </p:grpSpPr>
        <p:sp>
          <p:nvSpPr>
            <p:cNvPr id="1540" name="Shape 1540"/>
            <p:cNvSpPr/>
            <p:nvPr/>
          </p:nvSpPr>
          <p:spPr>
            <a:xfrm>
              <a:off x="1168475" y="2191250"/>
              <a:ext cx="2345400" cy="763500"/>
            </a:xfrm>
            <a:prstGeom prst="roundRect">
              <a:avLst>
                <a:gd fmla="val 16667" name="adj"/>
              </a:avLst>
            </a:prstGeom>
            <a:solidFill>
              <a:srgbClr val="FFFFFF"/>
            </a:solidFill>
            <a:ln cap="flat" cmpd="sng" w="38100">
              <a:solidFill>
                <a:srgbClr val="FF9900"/>
              </a:solidFill>
              <a:prstDash val="solid"/>
              <a:round/>
              <a:headEnd len="med" w="med" type="none"/>
              <a:tailEnd len="med" w="med" type="none"/>
            </a:ln>
          </p:spPr>
          <p:txBody>
            <a:bodyPr anchorCtr="0" anchor="ctr" bIns="91425" lIns="91425" rIns="91425" tIns="91425">
              <a:noAutofit/>
            </a:bodyPr>
            <a:lstStyle/>
            <a:p>
              <a:pPr lvl="0" rtl="0" algn="r">
                <a:spcBef>
                  <a:spcPts val="0"/>
                </a:spcBef>
                <a:buNone/>
              </a:pPr>
              <a:r>
                <a:rPr b="1" lang="zh-TW" sz="3200"/>
                <a:t>統計圖表   </a:t>
              </a:r>
            </a:p>
          </p:txBody>
        </p:sp>
        <p:sp>
          <p:nvSpPr>
            <p:cNvPr id="1541" name="Shape 1541"/>
            <p:cNvSpPr/>
            <p:nvPr/>
          </p:nvSpPr>
          <p:spPr>
            <a:xfrm>
              <a:off x="476260" y="1951100"/>
              <a:ext cx="1243800" cy="1243800"/>
            </a:xfrm>
            <a:prstGeom prst="wedgeEllipseCallout">
              <a:avLst>
                <a:gd fmla="val 34337" name="adj1"/>
                <a:gd fmla="val 76343" name="adj2"/>
              </a:avLst>
            </a:prstGeom>
            <a:solidFill>
              <a:srgbClr val="F79646"/>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solidFill>
                  <a:srgbClr val="FFFFFF"/>
                </a:solidFill>
              </a:endParaRPr>
            </a:p>
          </p:txBody>
        </p:sp>
        <p:pic>
          <p:nvPicPr>
            <p:cNvPr descr="[Slide] Bar Chart 長條圖 Slide" id="1542" name="Shape 1542"/>
            <p:cNvPicPr preferRelativeResize="0"/>
            <p:nvPr/>
          </p:nvPicPr>
          <p:blipFill>
            <a:blip r:embed="rId4">
              <a:alphaModFix/>
            </a:blip>
            <a:stretch>
              <a:fillRect/>
            </a:stretch>
          </p:blipFill>
          <p:spPr>
            <a:xfrm>
              <a:off x="679050" y="2153905"/>
              <a:ext cx="838200" cy="838188"/>
            </a:xfrm>
            <a:prstGeom prst="rect">
              <a:avLst/>
            </a:prstGeom>
            <a:noFill/>
            <a:ln>
              <a:noFill/>
            </a:ln>
          </p:spPr>
        </p:pic>
      </p:grpSp>
      <p:grpSp>
        <p:nvGrpSpPr>
          <p:cNvPr id="1543" name="Shape 1543"/>
          <p:cNvGrpSpPr/>
          <p:nvPr/>
        </p:nvGrpSpPr>
        <p:grpSpPr>
          <a:xfrm>
            <a:off x="1123275" y="5198925"/>
            <a:ext cx="3025885" cy="1243800"/>
            <a:chOff x="1168475" y="3512525"/>
            <a:chExt cx="3025885" cy="1243800"/>
          </a:xfrm>
        </p:grpSpPr>
        <p:sp>
          <p:nvSpPr>
            <p:cNvPr id="1544" name="Shape 1544"/>
            <p:cNvSpPr/>
            <p:nvPr/>
          </p:nvSpPr>
          <p:spPr>
            <a:xfrm>
              <a:off x="1168475" y="3778975"/>
              <a:ext cx="2345400" cy="763500"/>
            </a:xfrm>
            <a:prstGeom prst="roundRect">
              <a:avLst>
                <a:gd fmla="val 16667" name="adj"/>
              </a:avLst>
            </a:prstGeom>
            <a:solidFill>
              <a:srgbClr val="FFFFFF"/>
            </a:solidFill>
            <a:ln cap="flat" cmpd="sng" w="38100">
              <a:solidFill>
                <a:srgbClr val="274E13"/>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3200"/>
                <a:t>均值</a:t>
              </a:r>
            </a:p>
          </p:txBody>
        </p:sp>
        <p:sp>
          <p:nvSpPr>
            <p:cNvPr id="1545" name="Shape 1545"/>
            <p:cNvSpPr/>
            <p:nvPr/>
          </p:nvSpPr>
          <p:spPr>
            <a:xfrm>
              <a:off x="2950560" y="3512525"/>
              <a:ext cx="1243800" cy="1243800"/>
            </a:xfrm>
            <a:prstGeom prst="wedgeEllipseCallout">
              <a:avLst>
                <a:gd fmla="val 40697" name="adj1"/>
                <a:gd fmla="val -73780" name="adj2"/>
              </a:avLst>
            </a:prstGeom>
            <a:solidFill>
              <a:srgbClr val="274E13"/>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solidFill>
                  <a:srgbClr val="FFFFFF"/>
                </a:solidFill>
              </a:endParaRPr>
            </a:p>
          </p:txBody>
        </p:sp>
        <p:pic>
          <p:nvPicPr>
            <p:cNvPr id="1546" name="Shape 1546"/>
            <p:cNvPicPr preferRelativeResize="0"/>
            <p:nvPr/>
          </p:nvPicPr>
          <p:blipFill>
            <a:blip r:embed="rId5">
              <a:alphaModFix/>
            </a:blip>
            <a:stretch>
              <a:fillRect/>
            </a:stretch>
          </p:blipFill>
          <p:spPr>
            <a:xfrm>
              <a:off x="3153350" y="3741609"/>
              <a:ext cx="838199" cy="838229"/>
            </a:xfrm>
            <a:prstGeom prst="rect">
              <a:avLst/>
            </a:prstGeom>
            <a:noFill/>
            <a:ln>
              <a:noFill/>
            </a:ln>
          </p:spPr>
        </p:pic>
      </p:grpSp>
      <p:grpSp>
        <p:nvGrpSpPr>
          <p:cNvPr id="1547" name="Shape 1547"/>
          <p:cNvGrpSpPr/>
          <p:nvPr/>
        </p:nvGrpSpPr>
        <p:grpSpPr>
          <a:xfrm>
            <a:off x="5402285" y="5198925"/>
            <a:ext cx="3037614" cy="1243800"/>
            <a:chOff x="476260" y="5086200"/>
            <a:chExt cx="3037614" cy="1243800"/>
          </a:xfrm>
        </p:grpSpPr>
        <p:sp>
          <p:nvSpPr>
            <p:cNvPr id="1548" name="Shape 1548"/>
            <p:cNvSpPr/>
            <p:nvPr/>
          </p:nvSpPr>
          <p:spPr>
            <a:xfrm>
              <a:off x="1168475" y="5348750"/>
              <a:ext cx="2345400" cy="763500"/>
            </a:xfrm>
            <a:prstGeom prst="roundRect">
              <a:avLst>
                <a:gd fmla="val 16667" name="adj"/>
              </a:avLst>
            </a:prstGeom>
            <a:solidFill>
              <a:srgbClr val="FFFFFF"/>
            </a:solidFill>
            <a:ln cap="flat" cmpd="sng" w="38100">
              <a:solidFill>
                <a:srgbClr val="18497B"/>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zh-TW" sz="3200"/>
                <a:t>離度</a:t>
              </a:r>
            </a:p>
          </p:txBody>
        </p:sp>
        <p:sp>
          <p:nvSpPr>
            <p:cNvPr id="1549" name="Shape 1549"/>
            <p:cNvSpPr/>
            <p:nvPr/>
          </p:nvSpPr>
          <p:spPr>
            <a:xfrm>
              <a:off x="476260" y="5086200"/>
              <a:ext cx="1243800" cy="1243800"/>
            </a:xfrm>
            <a:prstGeom prst="wedgeEllipseCallout">
              <a:avLst>
                <a:gd fmla="val -46508" name="adj1"/>
                <a:gd fmla="val -62878" name="adj2"/>
              </a:avLst>
            </a:prstGeom>
            <a:solidFill>
              <a:srgbClr val="1F497D"/>
            </a:solid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sz="3200">
                <a:solidFill>
                  <a:srgbClr val="FFFFFF"/>
                </a:solidFill>
              </a:endParaRPr>
            </a:p>
          </p:txBody>
        </p:sp>
        <p:grpSp>
          <p:nvGrpSpPr>
            <p:cNvPr id="1550" name="Shape 1550"/>
            <p:cNvGrpSpPr/>
            <p:nvPr/>
          </p:nvGrpSpPr>
          <p:grpSpPr>
            <a:xfrm>
              <a:off x="679069" y="5472534"/>
              <a:ext cx="838150" cy="471131"/>
              <a:chOff x="679050" y="5356525"/>
              <a:chExt cx="1088225" cy="611700"/>
            </a:xfrm>
          </p:grpSpPr>
          <p:cxnSp>
            <p:nvCxnSpPr>
              <p:cNvPr id="1551" name="Shape 1551"/>
              <p:cNvCxnSpPr/>
              <p:nvPr/>
            </p:nvCxnSpPr>
            <p:spPr>
              <a:xfrm>
                <a:off x="679050" y="5356525"/>
                <a:ext cx="0" cy="611700"/>
              </a:xfrm>
              <a:prstGeom prst="straightConnector1">
                <a:avLst/>
              </a:prstGeom>
              <a:noFill/>
              <a:ln cap="flat" cmpd="sng" w="28575">
                <a:solidFill>
                  <a:srgbClr val="FFFFFF"/>
                </a:solidFill>
                <a:prstDash val="solid"/>
                <a:round/>
                <a:headEnd len="lg" w="lg" type="none"/>
                <a:tailEnd len="lg" w="lg" type="none"/>
              </a:ln>
            </p:spPr>
          </p:cxnSp>
          <p:cxnSp>
            <p:nvCxnSpPr>
              <p:cNvPr id="1552" name="Shape 1552"/>
              <p:cNvCxnSpPr/>
              <p:nvPr/>
            </p:nvCxnSpPr>
            <p:spPr>
              <a:xfrm>
                <a:off x="1755400" y="5356525"/>
                <a:ext cx="0" cy="611700"/>
              </a:xfrm>
              <a:prstGeom prst="straightConnector1">
                <a:avLst/>
              </a:prstGeom>
              <a:noFill/>
              <a:ln cap="flat" cmpd="sng" w="28575">
                <a:solidFill>
                  <a:srgbClr val="FFFFFF"/>
                </a:solidFill>
                <a:prstDash val="solid"/>
                <a:round/>
                <a:headEnd len="lg" w="lg" type="none"/>
                <a:tailEnd len="lg" w="lg" type="none"/>
              </a:ln>
            </p:spPr>
          </p:cxnSp>
          <p:cxnSp>
            <p:nvCxnSpPr>
              <p:cNvPr id="1553" name="Shape 1553"/>
              <p:cNvCxnSpPr/>
              <p:nvPr/>
            </p:nvCxnSpPr>
            <p:spPr>
              <a:xfrm>
                <a:off x="702575" y="5650600"/>
                <a:ext cx="1064700" cy="0"/>
              </a:xfrm>
              <a:prstGeom prst="straightConnector1">
                <a:avLst/>
              </a:prstGeom>
              <a:noFill/>
              <a:ln cap="flat" cmpd="sng" w="19050">
                <a:solidFill>
                  <a:srgbClr val="FFFFFF"/>
                </a:solidFill>
                <a:prstDash val="dash"/>
                <a:round/>
                <a:headEnd len="lg" w="lg" type="triangle"/>
                <a:tailEnd len="lg" w="lg" type="triangle"/>
              </a:ln>
            </p:spPr>
          </p:cxnSp>
        </p:gr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Shape 1559"/>
          <p:cNvSpPr txBox="1"/>
          <p:nvPr>
            <p:ph idx="12" type="sldNum"/>
          </p:nvPr>
        </p:nvSpPr>
        <p:spPr>
          <a:xfrm>
            <a:off x="8231975" y="6553200"/>
            <a:ext cx="838200" cy="261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TW"/>
              <a:t>‹#›</a:t>
            </a:fld>
          </a:p>
        </p:txBody>
      </p:sp>
      <p:sp>
        <p:nvSpPr>
          <p:cNvPr id="1560" name="Shape 1560"/>
          <p:cNvSpPr txBox="1"/>
          <p:nvPr>
            <p:ph idx="1" type="subTitle"/>
          </p:nvPr>
        </p:nvSpPr>
        <p:spPr>
          <a:xfrm>
            <a:off x="476250" y="4074450"/>
            <a:ext cx="5050800" cy="879600"/>
          </a:xfrm>
          <a:prstGeom prst="rect">
            <a:avLst/>
          </a:prstGeom>
        </p:spPr>
        <p:txBody>
          <a:bodyPr anchorCtr="0" anchor="b" bIns="91425" lIns="91425" rIns="91425" tIns="91425">
            <a:noAutofit/>
          </a:bodyPr>
          <a:lstStyle/>
          <a:p>
            <a:pPr indent="0" lvl="0" marL="0">
              <a:spcBef>
                <a:spcPts val="0"/>
              </a:spcBef>
              <a:buNone/>
            </a:pPr>
            <a:r>
              <a:rPr lang="zh-TW"/>
              <a:t>Part 6.</a:t>
            </a:r>
          </a:p>
        </p:txBody>
      </p:sp>
      <p:sp>
        <p:nvSpPr>
          <p:cNvPr id="1561" name="Shape 1561"/>
          <p:cNvSpPr txBox="1"/>
          <p:nvPr>
            <p:ph type="title"/>
          </p:nvPr>
        </p:nvSpPr>
        <p:spPr>
          <a:xfrm>
            <a:off x="476250" y="5057425"/>
            <a:ext cx="8191500" cy="583500"/>
          </a:xfrm>
          <a:prstGeom prst="rect">
            <a:avLst/>
          </a:prstGeom>
        </p:spPr>
        <p:txBody>
          <a:bodyPr anchorCtr="0" anchor="t" bIns="91425" lIns="91425" rIns="91425" tIns="91425">
            <a:noAutofit/>
          </a:bodyPr>
          <a:lstStyle/>
          <a:p>
            <a:pPr lvl="0">
              <a:spcBef>
                <a:spcPts val="0"/>
              </a:spcBef>
              <a:buNone/>
            </a:pPr>
            <a:r>
              <a:rPr lang="zh-TW"/>
              <a:t>如何選擇分群數量k？</a:t>
            </a:r>
          </a:p>
        </p:txBody>
      </p:sp>
    </p:spTree>
  </p:cSld>
  <p:clrMapOvr>
    <a:masterClrMapping/>
  </p:clrMapOvr>
</p:sld>
</file>

<file path=ppt/theme/theme1.xml><?xml version="1.0" encoding="utf-8"?>
<a:theme xmlns:a="http://schemas.openxmlformats.org/drawingml/2006/main" xmlns:r="http://schemas.openxmlformats.org/officeDocument/2006/relationships" name="cdb2004200gl">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